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ctiveX/activeX1.xml" ContentType="application/vnd.ms-office.activeX+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73" r:id="rId2"/>
    <p:sldId id="325" r:id="rId3"/>
    <p:sldId id="326" r:id="rId4"/>
    <p:sldId id="327" r:id="rId5"/>
    <p:sldId id="337" r:id="rId6"/>
    <p:sldId id="338" r:id="rId7"/>
    <p:sldId id="339" r:id="rId8"/>
    <p:sldId id="340" r:id="rId9"/>
    <p:sldId id="341"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75" r:id="rId34"/>
    <p:sldId id="376" r:id="rId35"/>
    <p:sldId id="328" r:id="rId36"/>
    <p:sldId id="368" r:id="rId37"/>
    <p:sldId id="370" r:id="rId38"/>
    <p:sldId id="369" r:id="rId39"/>
    <p:sldId id="329" r:id="rId40"/>
    <p:sldId id="371" r:id="rId41"/>
    <p:sldId id="374" r:id="rId4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6B656"/>
    <a:srgbClr val="005EA4"/>
    <a:srgbClr val="F61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3" autoAdjust="0"/>
    <p:restoredTop sz="90205" autoAdjust="0"/>
  </p:normalViewPr>
  <p:slideViewPr>
    <p:cSldViewPr>
      <p:cViewPr>
        <p:scale>
          <a:sx n="80" d="100"/>
          <a:sy n="80" d="100"/>
        </p:scale>
        <p:origin x="-1286"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0320"/>
  <ax:ocxPr ax:name="_cy" ax:value="11853"/>
  <ax:ocxPr ax:name="FlashVars" ax:value=""/>
  <ax:ocxPr ax:name="Movie" ax:value="https://www.youtube.com/v/uq5ByjGHBFA"/>
  <ax:ocxPr ax:name="Src" ax:value="https://www.youtube.com/v/uq5ByjGHBFA"/>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pPr>
              <a:defRPr/>
            </a:pPr>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pPr>
              <a:defRPr/>
            </a:pPr>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pPr>
              <a:defRPr/>
            </a:pPr>
            <a:fld id="{85608963-062A-4F90-A41B-203E099A38E5}" type="slidenum">
              <a:rPr lang="en-US"/>
              <a:pPr>
                <a:defRPr/>
              </a:pPr>
              <a:t>‹#›</a:t>
            </a:fld>
            <a:endParaRPr lang="en-US"/>
          </a:p>
        </p:txBody>
      </p:sp>
    </p:spTree>
    <p:extLst>
      <p:ext uri="{BB962C8B-B14F-4D97-AF65-F5344CB8AC3E}">
        <p14:creationId xmlns:p14="http://schemas.microsoft.com/office/powerpoint/2010/main" val="23730657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6653" tIns="48327" rIns="96653" bIns="48327" rtlCol="0"/>
          <a:lstStyle>
            <a:lvl1pPr algn="r" eaLnBrk="1" hangingPunct="1">
              <a:defRPr sz="1200">
                <a:cs typeface="Arial" charset="0"/>
              </a:defRPr>
            </a:lvl1pPr>
          </a:lstStyle>
          <a:p>
            <a:pPr>
              <a:defRPr/>
            </a:pPr>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smtClean="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6653" tIns="48327" rIns="96653" bIns="483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6653" tIns="48327" rIns="96653" bIns="48327" rtlCol="0" anchor="b"/>
          <a:lstStyle>
            <a:lvl1pPr algn="l"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cs typeface="Arial" charset="0"/>
              </a:defRPr>
            </a:lvl1pPr>
          </a:lstStyle>
          <a:p>
            <a:pPr>
              <a:defRPr/>
            </a:pPr>
            <a:fld id="{BF7184C8-A688-4487-86C3-2A5D2C6BE5CC}" type="slidenum">
              <a:rPr lang="en-US" altLang="en-US"/>
              <a:pPr>
                <a:defRPr/>
              </a:pPr>
              <a:t>‹#›</a:t>
            </a:fld>
            <a:endParaRPr lang="en-US" altLang="en-US"/>
          </a:p>
        </p:txBody>
      </p:sp>
    </p:spTree>
    <p:extLst>
      <p:ext uri="{BB962C8B-B14F-4D97-AF65-F5344CB8AC3E}">
        <p14:creationId xmlns:p14="http://schemas.microsoft.com/office/powerpoint/2010/main" val="369110812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parentcenterhub.org/repository/consentimiento/" TargetMode="External"/><Relationship Id="rId3" Type="http://schemas.openxmlformats.org/officeDocument/2006/relationships/hyperlink" Target="http://www.parentcenterhub.org/repository/notificacion-garantias/" TargetMode="External"/><Relationship Id="rId7" Type="http://schemas.openxmlformats.org/officeDocument/2006/relationships/hyperlink" Target="http://www.parentcenterhub.org/repository/notificacion-previ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parentcenterhub.org/repository/derecho-iee/" TargetMode="External"/><Relationship Id="rId5" Type="http://schemas.openxmlformats.org/officeDocument/2006/relationships/hyperlink" Target="http://www.parentcenterhub.org/repository/derecho-participar/" TargetMode="External"/><Relationship Id="rId10" Type="http://schemas.openxmlformats.org/officeDocument/2006/relationships/hyperlink" Target="http://www.parentcenterhub.org/repository/resolver-disputas/" TargetMode="External"/><Relationship Id="rId4" Type="http://schemas.openxmlformats.org/officeDocument/2006/relationships/hyperlink" Target="http://www.parentcenterhub.org/repository/derecho-expedientes/" TargetMode="External"/><Relationship Id="rId9" Type="http://schemas.openxmlformats.org/officeDocument/2006/relationships/hyperlink" Target="http://www.parentcenterhub.org/repository/derecho-desacuerdo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parentcenterhub.org/repository/componentes/#examenes" TargetMode="External"/><Relationship Id="rId3" Type="http://schemas.openxmlformats.org/officeDocument/2006/relationships/hyperlink" Target="http://www.parentcenterhub.org/repository/componentes/#niveles" TargetMode="External"/><Relationship Id="rId7" Type="http://schemas.openxmlformats.org/officeDocument/2006/relationships/hyperlink" Target="http://www.parentcenterhub.org/repository/componentes/#participacion" TargetMode="External"/><Relationship Id="rId12" Type="http://schemas.openxmlformats.org/officeDocument/2006/relationships/hyperlink" Target="http://www.parentcenterhub.org/repository/componentes/#mayoria"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parentcenterhub.org/repository/componentes/#servicios" TargetMode="External"/><Relationship Id="rId11" Type="http://schemas.openxmlformats.org/officeDocument/2006/relationships/hyperlink" Target="http://www.parentcenterhub.org/repository/componentes/#transicion" TargetMode="External"/><Relationship Id="rId5" Type="http://schemas.openxmlformats.org/officeDocument/2006/relationships/hyperlink" Target="http://www.parentcenterhub.org/repository/componentes/#progreso" TargetMode="External"/><Relationship Id="rId10" Type="http://schemas.openxmlformats.org/officeDocument/2006/relationships/hyperlink" Target="http://www.parentcenterhub.org/repository/componentes/#reportes" TargetMode="External"/><Relationship Id="rId4" Type="http://schemas.openxmlformats.org/officeDocument/2006/relationships/hyperlink" Target="http://www.parentcenterhub.org/repository/componentes/#metas" TargetMode="External"/><Relationship Id="rId9" Type="http://schemas.openxmlformats.org/officeDocument/2006/relationships/hyperlink" Target="http://www.parentcenterhub.org/repository/componentes/#durac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301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6EE079E5-0EF8-4A8A-AD30-E9839FB53F07}"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D235D02A-3E35-4A42-926D-FCAD3534D61B}" type="slidenum">
              <a:rPr lang="en-US" altLang="en-US" smtClean="0"/>
              <a:pPr eaLnBrk="1" hangingPunct="1"/>
              <a:t>10</a:t>
            </a:fld>
            <a:endParaRPr lang="en-US" alt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n-US" dirty="0" smtClean="0"/>
              <a:t>Este archivo electrónico explica cómo un padre puede solicitar una evaluación independiente para su niño. El archivo presenta una carta modelo para pedir la evaluación independiente.</a:t>
            </a:r>
          </a:p>
          <a:p>
            <a:pPr eaLnBrk="1" hangingPunct="1">
              <a:spcBef>
                <a:spcPct val="0"/>
              </a:spcBef>
            </a:pPr>
            <a:r>
              <a:rPr lang="es-ES" altLang="en-US" dirty="0" smtClean="0"/>
              <a:t>El documento explica que cada estado desarrolla reglas sobre cómo proporcionará los servicios de educación especial a los niños con discapacidades. Algunos estados dan a los padres </a:t>
            </a:r>
            <a:r>
              <a:rPr lang="es-ES" altLang="en-US" i="1" dirty="0" smtClean="0"/>
              <a:t>más</a:t>
            </a:r>
            <a:r>
              <a:rPr lang="es-ES" altLang="en-US" dirty="0" smtClean="0"/>
              <a:t> derechos y protecciones de los que requiere la ley federal. Por </a:t>
            </a:r>
            <a:r>
              <a:rPr lang="es-ES" altLang="en-US" dirty="0" err="1" smtClean="0"/>
              <a:t>ésto</a:t>
            </a:r>
            <a:r>
              <a:rPr lang="es-ES" altLang="en-US" dirty="0" smtClean="0"/>
              <a:t> es importante que Ud. conozca bien las regulaciones de la educación especial en su estado. </a:t>
            </a:r>
          </a:p>
          <a:p>
            <a:pPr eaLnBrk="1" hangingPunct="1">
              <a:spcBef>
                <a:spcPct val="0"/>
              </a:spcBef>
            </a:pPr>
            <a:r>
              <a:rPr lang="es-ES" altLang="en-US" dirty="0" smtClean="0"/>
              <a:t>Al final del archivo electrónico aparecen los enlaces de 8 cartas modelo (vea a la dispositiva anterior).</a:t>
            </a:r>
          </a:p>
        </p:txBody>
      </p:sp>
      <p:sp>
        <p:nvSpPr>
          <p:cNvPr id="5222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5E34BE1F-864A-4E00-ACCD-A4E4242C60E6}" type="slidenum">
              <a:rPr lang="en-US" altLang="en-US" smtClean="0"/>
              <a:pPr eaLnBrk="1" hangingPunct="1"/>
              <a:t>11</a:t>
            </a:fld>
            <a:endParaRPr lang="en-US" alt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n-US" smtClean="0"/>
              <a:t>¿Que deben hacer las escuelas públicas cuando los estudiantes con discapacidades son acosados?</a:t>
            </a:r>
          </a:p>
          <a:p>
            <a:pPr eaLnBrk="1" hangingPunct="1">
              <a:spcBef>
                <a:spcPct val="0"/>
              </a:spcBef>
            </a:pPr>
            <a:r>
              <a:rPr lang="es-ES" altLang="en-US" smtClean="0"/>
              <a:t>Esta guía ofrece información, que puede ser utilizada por cualquier centro para padres de la nación, acerca de donde debe acudir un padre cuando su hijo con un IEP o con un Plan 504 es acosado en la escuela.</a:t>
            </a:r>
          </a:p>
          <a:p>
            <a:pPr eaLnBrk="1" hangingPunct="1">
              <a:spcBef>
                <a:spcPct val="0"/>
              </a:spcBef>
            </a:pPr>
            <a:r>
              <a:rPr lang="es-ES" altLang="en-US" smtClean="0"/>
              <a:t>Hace referencia a la Oficina para Derechos Civiles (OCR) del Departamento de Educación de EE.UU.</a:t>
            </a:r>
          </a:p>
          <a:p>
            <a:pPr eaLnBrk="1" hangingPunct="1">
              <a:spcBef>
                <a:spcPct val="0"/>
              </a:spcBef>
            </a:pPr>
            <a:endParaRPr lang="es-ES" altLang="en-US" smtClean="0"/>
          </a:p>
        </p:txBody>
      </p:sp>
      <p:sp>
        <p:nvSpPr>
          <p:cNvPr id="5325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ECD4E54-8C63-4462-A9AD-09306F874C6D}" type="slidenum">
              <a:rPr lang="en-US" altLang="en-US" smtClean="0"/>
              <a:pPr eaLnBrk="1" hangingPunct="1"/>
              <a:t>12</a:t>
            </a:fld>
            <a:endParaRPr lang="en-US"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Este archivo virtual explica todo lo que ocurre en el IEP, desde antes de que la reunión sea programada, pasando por situaciones como: </a:t>
            </a:r>
          </a:p>
          <a:p>
            <a:pPr eaLnBrk="1" hangingPunct="1">
              <a:spcBef>
                <a:spcPct val="0"/>
              </a:spcBef>
            </a:pPr>
            <a:r>
              <a:rPr lang="es-ES" altLang="en-US" smtClean="0"/>
              <a:t>¿Qué debe hacer Ud. durante la reunión? </a:t>
            </a:r>
          </a:p>
          <a:p>
            <a:pPr eaLnBrk="1" hangingPunct="1">
              <a:spcBef>
                <a:spcPct val="0"/>
              </a:spcBef>
            </a:pPr>
            <a:r>
              <a:rPr lang="es-ES" altLang="en-US" smtClean="0"/>
              <a:t>¿</a:t>
            </a:r>
            <a:r>
              <a:rPr lang="en-US" altLang="en-US" smtClean="0"/>
              <a:t>Puede ser excusado un miembro del equipo del IEP?</a:t>
            </a:r>
          </a:p>
          <a:p>
            <a:pPr eaLnBrk="1" hangingPunct="1">
              <a:spcBef>
                <a:spcPct val="0"/>
              </a:spcBef>
            </a:pPr>
            <a:r>
              <a:rPr lang="en-US" altLang="en-US" smtClean="0"/>
              <a:t>¿Qué significa la firma en el IEP?</a:t>
            </a:r>
          </a:p>
          <a:p>
            <a:pPr eaLnBrk="1" hangingPunct="1">
              <a:spcBef>
                <a:spcPct val="0"/>
              </a:spcBef>
            </a:pPr>
            <a:r>
              <a:rPr lang="es-ES" altLang="en-US" smtClean="0"/>
              <a:t>¿Qué ocurre si todavía no estamos de acuerdo?</a:t>
            </a:r>
            <a:endParaRPr lang="en-US" altLang="en-US" smtClean="0"/>
          </a:p>
        </p:txBody>
      </p:sp>
      <p:sp>
        <p:nvSpPr>
          <p:cNvPr id="5427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E2C45DA-8856-48BA-B80B-96C1C6D4D9FC}" type="slidenum">
              <a:rPr lang="en-US" altLang="en-US" smtClean="0"/>
              <a:pPr eaLnBrk="1" hangingPunct="1"/>
              <a:t>13</a:t>
            </a:fld>
            <a:endParaRPr lang="en-US" alt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n-US" smtClean="0"/>
              <a:t>El glosario de OSEP: Este glosario fue resultado de una colaboración entre un grupo experimentado traductores de centros para padres que trabajan con familias que tienen hijos con discapacidades y que representan a la mayoría de las culturas de habla hispana en el hemisferio occidental y España.</a:t>
            </a:r>
          </a:p>
        </p:txBody>
      </p:sp>
      <p:sp>
        <p:nvSpPr>
          <p:cNvPr id="5530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5B9CADD-38DA-4E2C-89CC-ED2FC1C46B3B}" type="slidenum">
              <a:rPr lang="en-US" altLang="en-US" smtClean="0"/>
              <a:pPr eaLnBrk="1" hangingPunct="1"/>
              <a:t>14</a:t>
            </a:fld>
            <a:endParaRPr lang="en-US" alt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Este </a:t>
            </a:r>
            <a:r>
              <a:rPr lang="en-US" altLang="en-US" dirty="0" err="1" smtClean="0"/>
              <a:t>documento</a:t>
            </a:r>
            <a:r>
              <a:rPr lang="en-US" altLang="en-US" dirty="0" smtClean="0"/>
              <a:t> </a:t>
            </a:r>
            <a:r>
              <a:rPr lang="en-US" altLang="en-US" dirty="0" err="1" smtClean="0"/>
              <a:t>presenta</a:t>
            </a:r>
            <a:r>
              <a:rPr lang="en-US" altLang="en-US" dirty="0" smtClean="0"/>
              <a:t> las 26 </a:t>
            </a:r>
            <a:r>
              <a:rPr lang="en-US" altLang="en-US" dirty="0" err="1" smtClean="0"/>
              <a:t>preguntas</a:t>
            </a:r>
            <a:r>
              <a:rPr lang="en-US" altLang="en-US" dirty="0" smtClean="0"/>
              <a:t> </a:t>
            </a:r>
            <a:r>
              <a:rPr lang="en-US" altLang="en-US" dirty="0" err="1" smtClean="0"/>
              <a:t>más</a:t>
            </a:r>
            <a:r>
              <a:rPr lang="en-US" altLang="en-US" dirty="0" smtClean="0"/>
              <a:t> </a:t>
            </a:r>
            <a:r>
              <a:rPr lang="en-US" altLang="en-US" dirty="0" err="1" smtClean="0"/>
              <a:t>frecuentes</a:t>
            </a:r>
            <a:r>
              <a:rPr lang="en-US" altLang="en-US" dirty="0" smtClean="0"/>
              <a:t> </a:t>
            </a:r>
            <a:r>
              <a:rPr lang="en-US" altLang="en-US" dirty="0" err="1" smtClean="0"/>
              <a:t>sobre</a:t>
            </a:r>
            <a:r>
              <a:rPr lang="en-US" altLang="en-US" dirty="0" smtClean="0"/>
              <a:t> </a:t>
            </a:r>
            <a:r>
              <a:rPr lang="en-US" altLang="en-US" dirty="0" err="1" smtClean="0"/>
              <a:t>temas</a:t>
            </a:r>
            <a:r>
              <a:rPr lang="en-US" altLang="en-US" dirty="0" smtClean="0"/>
              <a:t> de </a:t>
            </a:r>
            <a:r>
              <a:rPr lang="en-US" altLang="en-US" dirty="0" err="1" smtClean="0"/>
              <a:t>educación</a:t>
            </a:r>
            <a:r>
              <a:rPr lang="en-US" altLang="en-US" dirty="0" smtClean="0"/>
              <a:t> especial </a:t>
            </a:r>
            <a:r>
              <a:rPr lang="en-US" altLang="en-US" dirty="0" err="1" smtClean="0"/>
              <a:t>desde</a:t>
            </a:r>
            <a:r>
              <a:rPr lang="en-US" altLang="en-US" dirty="0" smtClean="0"/>
              <a:t>:</a:t>
            </a:r>
          </a:p>
          <a:p>
            <a:pPr eaLnBrk="1" hangingPunct="1">
              <a:spcBef>
                <a:spcPct val="0"/>
              </a:spcBef>
            </a:pPr>
            <a:r>
              <a:rPr lang="en-US" altLang="en-US" dirty="0" smtClean="0"/>
              <a:t>¿</a:t>
            </a:r>
            <a:r>
              <a:rPr lang="en-US" altLang="en-US" dirty="0" err="1" smtClean="0"/>
              <a:t>Por</a:t>
            </a:r>
            <a:r>
              <a:rPr lang="en-US" altLang="en-US" dirty="0" smtClean="0"/>
              <a:t> </a:t>
            </a:r>
            <a:r>
              <a:rPr lang="en-US" altLang="en-US" dirty="0" err="1" smtClean="0"/>
              <a:t>qué</a:t>
            </a:r>
            <a:r>
              <a:rPr lang="en-US" altLang="en-US" dirty="0" smtClean="0"/>
              <a:t> mi </a:t>
            </a:r>
            <a:r>
              <a:rPr lang="en-US" altLang="en-US" dirty="0" err="1" smtClean="0"/>
              <a:t>hijo</a:t>
            </a:r>
            <a:r>
              <a:rPr lang="en-US" altLang="en-US" dirty="0" smtClean="0"/>
              <a:t> </a:t>
            </a:r>
            <a:r>
              <a:rPr lang="en-US" altLang="en-US" dirty="0" err="1" smtClean="0"/>
              <a:t>está</a:t>
            </a:r>
            <a:r>
              <a:rPr lang="en-US" altLang="en-US" dirty="0" smtClean="0"/>
              <a:t> </a:t>
            </a:r>
            <a:r>
              <a:rPr lang="en-US" altLang="en-US" dirty="0" err="1" smtClean="0"/>
              <a:t>teniendo</a:t>
            </a:r>
            <a:r>
              <a:rPr lang="en-US" altLang="en-US" dirty="0" smtClean="0"/>
              <a:t> </a:t>
            </a:r>
            <a:r>
              <a:rPr lang="en-US" altLang="en-US" dirty="0" err="1" smtClean="0"/>
              <a:t>dificultades</a:t>
            </a:r>
            <a:r>
              <a:rPr lang="en-US" altLang="en-US" dirty="0" smtClean="0"/>
              <a:t> </a:t>
            </a:r>
            <a:r>
              <a:rPr lang="en-US" altLang="en-US" dirty="0" err="1" smtClean="0"/>
              <a:t>en</a:t>
            </a:r>
            <a:r>
              <a:rPr lang="en-US" altLang="en-US" dirty="0" smtClean="0"/>
              <a:t> la </a:t>
            </a:r>
            <a:r>
              <a:rPr lang="en-US" altLang="en-US" dirty="0" err="1" smtClean="0"/>
              <a:t>escuela</a:t>
            </a:r>
            <a:r>
              <a:rPr lang="en-US" altLang="en-US" dirty="0" smtClean="0"/>
              <a:t>? </a:t>
            </a:r>
          </a:p>
          <a:p>
            <a:pPr eaLnBrk="1" hangingPunct="1">
              <a:spcBef>
                <a:spcPct val="0"/>
              </a:spcBef>
            </a:pPr>
            <a:r>
              <a:rPr lang="es-ES" altLang="en-US" dirty="0" smtClean="0"/>
              <a:t>¿Qué es la educación especial?</a:t>
            </a:r>
          </a:p>
          <a:p>
            <a:pPr eaLnBrk="1" hangingPunct="1">
              <a:spcBef>
                <a:spcPct val="0"/>
              </a:spcBef>
            </a:pPr>
            <a:r>
              <a:rPr lang="es-ES" altLang="en-US" dirty="0" smtClean="0"/>
              <a:t>¿Qué ocurre durante una evaluación?</a:t>
            </a:r>
          </a:p>
          <a:p>
            <a:r>
              <a:rPr lang="es-ES" altLang="en-US" dirty="0" smtClean="0"/>
              <a:t>¿Qué es un Programa Educativo Individualizado?</a:t>
            </a:r>
          </a:p>
          <a:p>
            <a:r>
              <a:rPr lang="es-ES" altLang="en-US" dirty="0" smtClean="0"/>
              <a:t>¿Qué ocurre durante una reunión del IEP?</a:t>
            </a:r>
          </a:p>
          <a:p>
            <a:pPr>
              <a:buFontTx/>
              <a:buNone/>
            </a:pPr>
            <a:r>
              <a:rPr lang="en-US" altLang="en-US" dirty="0" err="1" smtClean="0"/>
              <a:t>Contenido</a:t>
            </a:r>
            <a:r>
              <a:rPr lang="en-US" altLang="en-US" dirty="0" smtClean="0"/>
              <a:t> del IEP</a:t>
            </a:r>
          </a:p>
          <a:p>
            <a:pPr>
              <a:buFontTx/>
              <a:buNone/>
            </a:pPr>
            <a:r>
              <a:rPr lang="en-US" altLang="en-US" dirty="0" err="1" smtClean="0"/>
              <a:t>Metas</a:t>
            </a:r>
            <a:r>
              <a:rPr lang="en-US" altLang="en-US" dirty="0" smtClean="0"/>
              <a:t> </a:t>
            </a:r>
            <a:r>
              <a:rPr lang="en-US" altLang="en-US" dirty="0" err="1" smtClean="0"/>
              <a:t>anuales</a:t>
            </a:r>
            <a:endParaRPr lang="en-US" altLang="en-US" dirty="0" smtClean="0"/>
          </a:p>
          <a:p>
            <a:pPr>
              <a:buFontTx/>
              <a:buNone/>
            </a:pPr>
            <a:r>
              <a:rPr lang="es-ES" altLang="en-US" dirty="0" smtClean="0"/>
              <a:t>Metas y servicios en cuanto a transición</a:t>
            </a:r>
          </a:p>
          <a:p>
            <a:pPr>
              <a:buFontTx/>
              <a:buNone/>
            </a:pPr>
            <a:r>
              <a:rPr lang="es-ES" altLang="en-US" dirty="0" smtClean="0"/>
              <a:t>S</a:t>
            </a:r>
            <a:r>
              <a:rPr lang="en-US" altLang="en-US" dirty="0" err="1" smtClean="0"/>
              <a:t>ervicios</a:t>
            </a:r>
            <a:r>
              <a:rPr lang="en-US" altLang="en-US" dirty="0" smtClean="0"/>
              <a:t> </a:t>
            </a:r>
            <a:r>
              <a:rPr lang="en-US" altLang="en-US" dirty="0" err="1" smtClean="0"/>
              <a:t>relacionados</a:t>
            </a:r>
            <a:endParaRPr lang="en-US" altLang="en-US" dirty="0" smtClean="0"/>
          </a:p>
          <a:p>
            <a:pPr>
              <a:buFontTx/>
              <a:buNone/>
            </a:pPr>
            <a:r>
              <a:rPr lang="en-US" altLang="en-US" dirty="0" err="1" smtClean="0"/>
              <a:t>Ayudas</a:t>
            </a:r>
            <a:r>
              <a:rPr lang="en-US" altLang="en-US" dirty="0" smtClean="0"/>
              <a:t> y </a:t>
            </a:r>
            <a:r>
              <a:rPr lang="en-US" altLang="en-US" dirty="0" err="1" smtClean="0"/>
              <a:t>servicios</a:t>
            </a:r>
            <a:r>
              <a:rPr lang="en-US" altLang="en-US" dirty="0" smtClean="0"/>
              <a:t> </a:t>
            </a:r>
            <a:r>
              <a:rPr lang="en-US" altLang="en-US" dirty="0" err="1" smtClean="0"/>
              <a:t>suplementarios</a:t>
            </a:r>
            <a:r>
              <a:rPr lang="en-US" altLang="en-US" dirty="0" smtClean="0"/>
              <a:t> </a:t>
            </a:r>
            <a:r>
              <a:rPr lang="en-US" altLang="en-US" dirty="0" err="1" smtClean="0"/>
              <a:t>como</a:t>
            </a:r>
            <a:r>
              <a:rPr lang="en-US" altLang="en-US" dirty="0" smtClean="0"/>
              <a:t> </a:t>
            </a:r>
            <a:r>
              <a:rPr lang="en-US" altLang="en-US" dirty="0" err="1" smtClean="0"/>
              <a:t>acomodaciones</a:t>
            </a:r>
            <a:r>
              <a:rPr lang="en-US" altLang="en-US" dirty="0" smtClean="0"/>
              <a:t> y </a:t>
            </a:r>
            <a:r>
              <a:rPr lang="en-US" altLang="en-US" dirty="0" err="1" smtClean="0"/>
              <a:t>modificaciones</a:t>
            </a:r>
            <a:r>
              <a:rPr lang="en-US" altLang="en-US" dirty="0" smtClean="0"/>
              <a:t>, </a:t>
            </a:r>
            <a:r>
              <a:rPr lang="en-US" altLang="en-US" dirty="0" err="1" smtClean="0"/>
              <a:t>tecnología</a:t>
            </a:r>
            <a:r>
              <a:rPr lang="en-US" altLang="en-US" dirty="0" smtClean="0"/>
              <a:t> de </a:t>
            </a:r>
            <a:r>
              <a:rPr lang="en-US" altLang="en-US" dirty="0" err="1" smtClean="0"/>
              <a:t>asistencia</a:t>
            </a:r>
            <a:r>
              <a:rPr lang="en-US" altLang="en-US" dirty="0" smtClean="0"/>
              <a:t>, personal de </a:t>
            </a:r>
            <a:r>
              <a:rPr lang="en-US" altLang="en-US" dirty="0" err="1" smtClean="0"/>
              <a:t>apoyo</a:t>
            </a:r>
            <a:endParaRPr lang="en-US" altLang="en-US" dirty="0" smtClean="0"/>
          </a:p>
        </p:txBody>
      </p:sp>
      <p:sp>
        <p:nvSpPr>
          <p:cNvPr id="5632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552D965-FE66-4E70-95C1-7C3CD8AC239C}" type="slidenum">
              <a:rPr lang="en-US" altLang="en-US" smtClean="0"/>
              <a:pPr eaLnBrk="1" hangingPunct="1"/>
              <a:t>15</a:t>
            </a:fld>
            <a:endParaRPr lang="en-US" alt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Herramienta que empodera del CPIR (Muy académico)</a:t>
            </a:r>
          </a:p>
          <a:p>
            <a:pPr eaLnBrk="1" hangingPunct="1">
              <a:spcBef>
                <a:spcPct val="0"/>
              </a:spcBef>
            </a:pPr>
            <a:r>
              <a:rPr lang="en-US" altLang="en-US" smtClean="0"/>
              <a:t>Este documento tiene información detallada sobre:</a:t>
            </a:r>
          </a:p>
          <a:p>
            <a:pPr eaLnBrk="1" hangingPunct="1">
              <a:spcBef>
                <a:spcPct val="0"/>
              </a:spcBef>
            </a:pPr>
            <a:r>
              <a:rPr lang="en-US" altLang="en-US" smtClean="0"/>
              <a:t>- Consentimiento del padre</a:t>
            </a:r>
          </a:p>
          <a:p>
            <a:pPr eaLnBrk="1" hangingPunct="1">
              <a:spcBef>
                <a:spcPct val="0"/>
              </a:spcBef>
            </a:pPr>
            <a:r>
              <a:rPr lang="en-US" altLang="en-US" smtClean="0"/>
              <a:t>- Evalucaciones y Reevaluaciones</a:t>
            </a:r>
          </a:p>
          <a:p>
            <a:pPr eaLnBrk="1" hangingPunct="1">
              <a:spcBef>
                <a:spcPct val="0"/>
              </a:spcBef>
            </a:pPr>
            <a:r>
              <a:rPr lang="es-ES" altLang="en-US" smtClean="0"/>
              <a:t>- Procedimientos Adicionales para Identificar Niños con Discapacidades Específicas del Aprendizaje</a:t>
            </a:r>
          </a:p>
          <a:p>
            <a:pPr eaLnBrk="1" hangingPunct="1">
              <a:spcBef>
                <a:spcPct val="0"/>
              </a:spcBef>
            </a:pPr>
            <a:r>
              <a:rPr lang="en-US" altLang="en-US" smtClean="0"/>
              <a:t>- Los Programas Educativos Individualizados</a:t>
            </a:r>
          </a:p>
          <a:p>
            <a:pPr eaLnBrk="1" hangingPunct="1">
              <a:spcBef>
                <a:spcPct val="0"/>
              </a:spcBef>
            </a:pPr>
            <a:r>
              <a:rPr lang="en-US" altLang="en-US" smtClean="0"/>
              <a:t>- Desarrollo del IEP</a:t>
            </a:r>
          </a:p>
        </p:txBody>
      </p:sp>
      <p:sp>
        <p:nvSpPr>
          <p:cNvPr id="5734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BB993EF-FE66-4890-A786-D9AF77245D46}" type="slidenum">
              <a:rPr lang="en-US" altLang="en-US" smtClean="0"/>
              <a:pPr eaLnBrk="1" hangingPunct="1"/>
              <a:t>16</a:t>
            </a:fld>
            <a:endParaRPr lang="en-US" alt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chemeClr val="tx2"/>
                </a:solidFill>
              </a:rPr>
              <a:t>Este archivo electrónico habla de los </a:t>
            </a:r>
            <a:r>
              <a:rPr lang="es-ES" altLang="en-US" smtClean="0"/>
              <a:t>Derechos de los Padres bajo IDEA y contiene enlaces sobre el derecho:</a:t>
            </a:r>
          </a:p>
          <a:p>
            <a:r>
              <a:rPr lang="es-ES" altLang="en-US" smtClean="0"/>
              <a:t>- A recibir una </a:t>
            </a:r>
            <a:r>
              <a:rPr lang="es-ES" altLang="en-US" b="1" smtClean="0">
                <a:hlinkClick r:id="rId3" tooltip="Derecho a recibir una explicacion completa sobre todas las garantias procesales"/>
              </a:rPr>
              <a:t>explicación completa sobre todas las garantías procesales</a:t>
            </a:r>
            <a:r>
              <a:rPr lang="es-ES" altLang="en-US" smtClean="0"/>
              <a:t> disponibles bajo IDEA y los procedimientos Estatales para presentar quejas</a:t>
            </a:r>
          </a:p>
          <a:p>
            <a:r>
              <a:rPr lang="es-ES" altLang="en-US" smtClean="0"/>
              <a:t>- De </a:t>
            </a:r>
            <a:r>
              <a:rPr lang="es-ES" altLang="en-US" b="1" smtClean="0">
                <a:hlinkClick r:id="rId4" tooltip="Derecho de inspeccionar y revisar los expedientes"/>
              </a:rPr>
              <a:t>inspeccionar y revisar los expedientes</a:t>
            </a:r>
            <a:r>
              <a:rPr lang="es-ES" altLang="en-US" b="1" smtClean="0"/>
              <a:t> </a:t>
            </a:r>
            <a:r>
              <a:rPr lang="es-ES" altLang="en-US" smtClean="0"/>
              <a:t>educativos de su niño</a:t>
            </a:r>
          </a:p>
          <a:p>
            <a:r>
              <a:rPr lang="es-ES" altLang="en-US" smtClean="0"/>
              <a:t>- De </a:t>
            </a:r>
            <a:r>
              <a:rPr lang="es-ES" altLang="en-US" b="1" smtClean="0">
                <a:hlinkClick r:id="rId5"/>
              </a:rPr>
              <a:t>participar en reuniones</a:t>
            </a:r>
            <a:r>
              <a:rPr lang="es-ES" altLang="en-US" smtClean="0"/>
              <a:t> relacionadas a la identificación, evaluación, y ubicación de su niño, y la provisión de una educación pública gratis y apropiada a su niño</a:t>
            </a:r>
          </a:p>
          <a:p>
            <a:r>
              <a:rPr lang="es-ES" altLang="en-US" smtClean="0"/>
              <a:t>- De obtener una </a:t>
            </a:r>
            <a:r>
              <a:rPr lang="es-ES" altLang="en-US" b="1" smtClean="0">
                <a:hlinkClick r:id="rId6"/>
              </a:rPr>
              <a:t>evaluación educativa independiente</a:t>
            </a:r>
            <a:r>
              <a:rPr lang="es-ES" altLang="en-US" smtClean="0"/>
              <a:t> (IEE)</a:t>
            </a:r>
          </a:p>
          <a:p>
            <a:r>
              <a:rPr lang="es-ES" altLang="en-US" smtClean="0"/>
              <a:t>- A </a:t>
            </a:r>
            <a:r>
              <a:rPr lang="es-ES" altLang="en-US" b="1" smtClean="0">
                <a:hlinkClick r:id="rId7"/>
              </a:rPr>
              <a:t>recibir previa notificación por escrito</a:t>
            </a:r>
            <a:r>
              <a:rPr lang="es-ES" altLang="en-US" smtClean="0"/>
              <a:t> sobre asuntos relacionados a la identificación, evaluación, o ubicación educacional de su niño, y la provisión de una educación pública gratis y apropiada a su niño</a:t>
            </a:r>
          </a:p>
          <a:p>
            <a:r>
              <a:rPr lang="es-ES" altLang="en-US" smtClean="0"/>
              <a:t>- A </a:t>
            </a:r>
            <a:r>
              <a:rPr lang="es-ES" altLang="en-US" b="1" smtClean="0">
                <a:hlinkClick r:id="rId8"/>
              </a:rPr>
              <a:t>dar o negar su consentimiento</a:t>
            </a:r>
            <a:r>
              <a:rPr lang="es-ES" altLang="en-US" smtClean="0"/>
              <a:t> antes de que la escuela pueda tomar ciertas acciones en cuanto al niño</a:t>
            </a:r>
          </a:p>
          <a:p>
            <a:r>
              <a:rPr lang="es-ES" altLang="en-US" smtClean="0"/>
              <a:t>- De </a:t>
            </a:r>
            <a:r>
              <a:rPr lang="es-ES" altLang="en-US" b="1" smtClean="0">
                <a:hlinkClick r:id="rId9"/>
              </a:rPr>
              <a:t>no estar de acuerdo</a:t>
            </a:r>
            <a:r>
              <a:rPr lang="es-ES" altLang="en-US" smtClean="0"/>
              <a:t> con decisiones tomadas sobre estos asuntos</a:t>
            </a:r>
          </a:p>
          <a:p>
            <a:r>
              <a:rPr lang="es-ES" altLang="en-US" smtClean="0"/>
              <a:t>- De usar los mecanismos de IDEA para </a:t>
            </a:r>
            <a:r>
              <a:rPr lang="es-ES" altLang="en-US" b="1" smtClean="0">
                <a:hlinkClick r:id="rId10"/>
              </a:rPr>
              <a:t>resolver disputas</a:t>
            </a:r>
            <a:r>
              <a:rPr lang="es-ES" altLang="en-US" smtClean="0"/>
              <a:t>, incluyendo el derecho de apelar determinaciones</a:t>
            </a:r>
          </a:p>
        </p:txBody>
      </p:sp>
      <p:sp>
        <p:nvSpPr>
          <p:cNvPr id="5837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9EE2B84-2F4A-4DE7-B2B5-2C21A2EE7133}" type="slidenum">
              <a:rPr lang="en-US" altLang="en-US" smtClean="0"/>
              <a:pPr eaLnBrk="1" hangingPunct="1"/>
              <a:t>17</a:t>
            </a:fld>
            <a:endParaRPr lang="en-US" alt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100"/>
          </a:p>
        </p:txBody>
      </p:sp>
      <p:sp>
        <p:nvSpPr>
          <p:cNvPr id="5939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43C4213E-C0A2-4B03-BE44-BBF3DAEFA7A9}" type="slidenum">
              <a:rPr lang="en-US" altLang="en-US" smtClean="0"/>
              <a:pPr eaLnBrk="1" hangingPunct="1"/>
              <a:t>18</a:t>
            </a:fld>
            <a:endParaRPr lang="en-US" alt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s-ES" dirty="0"/>
              <a:t>Representación de voces de las familias en comités </a:t>
            </a:r>
            <a:r>
              <a:rPr lang="es-ES" dirty="0" smtClean="0"/>
              <a:t>y consejos consultivos.</a:t>
            </a:r>
            <a:endParaRPr lang="es-ES" altLang="en-US" dirty="0"/>
          </a:p>
          <a:p>
            <a:pPr eaLnBrk="1" hangingPunct="1">
              <a:spcBef>
                <a:spcPct val="0"/>
              </a:spcBef>
              <a:defRPr/>
            </a:pPr>
            <a:r>
              <a:rPr lang="es-ES" altLang="en-US" dirty="0"/>
              <a:t>Liderazgo de Padres</a:t>
            </a:r>
          </a:p>
          <a:p>
            <a:pPr eaLnBrk="1" hangingPunct="1">
              <a:spcBef>
                <a:spcPct val="0"/>
              </a:spcBef>
              <a:defRPr/>
            </a:pPr>
            <a:r>
              <a:rPr lang="es-ES" altLang="en-US" dirty="0"/>
              <a:t>Importancia de que los padres se involucren y participen en las organizaciones para padres de sus distrito escolar con el fin de identificar problemas sistémicos en los servicios de educación especial y crear cambios en los programas en su comunidad </a:t>
            </a:r>
            <a:r>
              <a:rPr lang="es-ES" altLang="en-US" dirty="0" smtClean="0"/>
              <a:t>educativa.</a:t>
            </a:r>
            <a:endParaRPr lang="es-ES" altLang="en-US" dirty="0"/>
          </a:p>
          <a:p>
            <a:pPr eaLnBrk="1" hangingPunct="1">
              <a:spcBef>
                <a:spcPct val="0"/>
              </a:spcBef>
              <a:defRPr/>
            </a:pPr>
            <a:r>
              <a:rPr lang="es-ES" altLang="en-US" dirty="0" smtClean="0"/>
              <a:t>Programas bilingües</a:t>
            </a:r>
            <a:endParaRPr lang="es-ES" altLang="en-US" dirty="0"/>
          </a:p>
          <a:p>
            <a:pPr eaLnBrk="1" hangingPunct="1">
              <a:spcBef>
                <a:spcPct val="0"/>
              </a:spcBef>
              <a:defRPr/>
            </a:pPr>
            <a:r>
              <a:rPr lang="es-ES" altLang="en-US" dirty="0"/>
              <a:t>Los padres tienen que saber que </a:t>
            </a:r>
            <a:r>
              <a:rPr lang="es-ES" altLang="en-US" dirty="0" smtClean="0"/>
              <a:t>para </a:t>
            </a:r>
            <a:r>
              <a:rPr lang="es-ES" altLang="en-US" dirty="0"/>
              <a:t>los estudiantes que están en programas </a:t>
            </a:r>
            <a:r>
              <a:rPr lang="es-ES" altLang="en-US" dirty="0" smtClean="0"/>
              <a:t>bilingües:</a:t>
            </a:r>
            <a:endParaRPr lang="es-ES" altLang="en-US" dirty="0"/>
          </a:p>
          <a:p>
            <a:pPr marL="177845" indent="-177845" eaLnBrk="1" hangingPunct="1">
              <a:spcBef>
                <a:spcPct val="0"/>
              </a:spcBef>
              <a:buFont typeface="Arial" panose="020B0604020202020204" pitchFamily="34" charset="0"/>
              <a:buChar char="•"/>
              <a:defRPr/>
            </a:pPr>
            <a:r>
              <a:rPr lang="es-ES" dirty="0" smtClean="0"/>
              <a:t>Los estudiantes aprenden </a:t>
            </a:r>
            <a:r>
              <a:rPr lang="es-ES" i="1" dirty="0" smtClean="0"/>
              <a:t>todos </a:t>
            </a:r>
            <a:r>
              <a:rPr lang="es-ES" dirty="0" smtClean="0"/>
              <a:t>los Estándares de Contenido del Currículo Esencial</a:t>
            </a:r>
          </a:p>
          <a:p>
            <a:pPr marL="177845" indent="-177845" eaLnBrk="1" hangingPunct="1">
              <a:spcBef>
                <a:spcPct val="0"/>
              </a:spcBef>
              <a:buFont typeface="Arial" panose="020B0604020202020204" pitchFamily="34" charset="0"/>
              <a:buChar char="•"/>
              <a:defRPr/>
            </a:pPr>
            <a:r>
              <a:rPr lang="es-ES" dirty="0" smtClean="0"/>
              <a:t>El programa es evaluado de manera continua para asegurar su efectividad</a:t>
            </a:r>
          </a:p>
          <a:p>
            <a:pPr marL="177845" indent="-177845" eaLnBrk="1" hangingPunct="1">
              <a:spcBef>
                <a:spcPct val="0"/>
              </a:spcBef>
              <a:buFont typeface="Arial" panose="020B0604020202020204" pitchFamily="34" charset="0"/>
              <a:buChar char="•"/>
              <a:defRPr/>
            </a:pPr>
            <a:r>
              <a:rPr lang="es-ES" dirty="0" smtClean="0"/>
              <a:t>Los padres deben estar informados sobre cómo el programa va a cubrir los objetivos del IEP para un niño con una discapacidad </a:t>
            </a:r>
          </a:p>
          <a:p>
            <a:pPr marL="177845" indent="-177845" eaLnBrk="1" hangingPunct="1">
              <a:spcBef>
                <a:spcPct val="0"/>
              </a:spcBef>
              <a:buFont typeface="Arial" panose="020B0604020202020204" pitchFamily="34" charset="0"/>
              <a:buChar char="•"/>
              <a:defRPr/>
            </a:pPr>
            <a:r>
              <a:rPr lang="es-ES" dirty="0" smtClean="0"/>
              <a:t>Los estudiantes cumplen con los mismos</a:t>
            </a:r>
            <a:r>
              <a:rPr lang="es-ES" i="1" dirty="0" smtClean="0"/>
              <a:t> </a:t>
            </a:r>
            <a:r>
              <a:rPr lang="es-ES" dirty="0" smtClean="0"/>
              <a:t>estándares académicos y de logro</a:t>
            </a:r>
          </a:p>
          <a:p>
            <a:pPr marL="177845" indent="-177845" eaLnBrk="1" hangingPunct="1">
              <a:spcBef>
                <a:spcPct val="0"/>
              </a:spcBef>
              <a:buFont typeface="Arial" panose="020B0604020202020204" pitchFamily="34" charset="0"/>
              <a:buChar char="•"/>
              <a:defRPr/>
            </a:pPr>
            <a:r>
              <a:rPr lang="es-ES" dirty="0" smtClean="0"/>
              <a:t>Los </a:t>
            </a:r>
            <a:r>
              <a:rPr lang="es-ES" dirty="0"/>
              <a:t>planes del distrito deberán ser aprobados por el estado cada tres años, con actualizaciones anuales acerca de nuevos estudiantes y de sus </a:t>
            </a:r>
            <a:r>
              <a:rPr lang="es-ES" dirty="0" smtClean="0"/>
              <a:t>desempeños</a:t>
            </a:r>
          </a:p>
          <a:p>
            <a:pPr marL="177845" indent="-177845" eaLnBrk="1" hangingPunct="1">
              <a:spcBef>
                <a:spcPct val="0"/>
              </a:spcBef>
              <a:buFont typeface="Arial" panose="020B0604020202020204" pitchFamily="34" charset="0"/>
              <a:buChar char="•"/>
              <a:defRPr/>
            </a:pPr>
            <a:r>
              <a:rPr lang="es-ES" dirty="0" smtClean="0"/>
              <a:t>Los </a:t>
            </a:r>
            <a:r>
              <a:rPr lang="es-ES" dirty="0"/>
              <a:t>estudiantes en clases bilingües o de ESL deberán ser evaluados cada año a fin de determinar si están listos para una clase de inglés solamente </a:t>
            </a:r>
          </a:p>
          <a:p>
            <a:pPr eaLnBrk="1" hangingPunct="1">
              <a:spcBef>
                <a:spcPct val="0"/>
              </a:spcBef>
              <a:defRPr/>
            </a:pPr>
            <a:r>
              <a:rPr lang="es-ES" altLang="en-US" dirty="0" smtClean="0"/>
              <a:t>El </a:t>
            </a:r>
            <a:r>
              <a:rPr lang="es-ES" altLang="en-US" dirty="0"/>
              <a:t>enlace muestra </a:t>
            </a:r>
            <a:r>
              <a:rPr lang="es-ES" dirty="0"/>
              <a:t>Ideas para Desarrollar e Implementar Grupos Consultivos de Padres en Educación Especial (SEPAG) Eficaces en su Distrito. Estas misma ideas pueden ser aplicadas a cualquier grupo de padres en educación </a:t>
            </a:r>
            <a:r>
              <a:rPr lang="es-ES" dirty="0" smtClean="0"/>
              <a:t>especial.</a:t>
            </a:r>
            <a:endParaRPr lang="es-ES" altLang="en-US" dirty="0"/>
          </a:p>
        </p:txBody>
      </p:sp>
      <p:sp>
        <p:nvSpPr>
          <p:cNvPr id="6042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AADD2B9-F0F1-41F0-94B4-8979CF290EE8}" type="slidenum">
              <a:rPr lang="en-US" altLang="en-US" smtClean="0"/>
              <a:pPr eaLnBrk="1" hangingPunct="1"/>
              <a:t>19</a:t>
            </a:fld>
            <a:endParaRPr lang="en-US" alt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n-US" smtClean="0"/>
              <a:t>Este archivo virtual describe cada uno de los componentes del IEP</a:t>
            </a:r>
          </a:p>
          <a:p>
            <a:r>
              <a:rPr lang="es-ES" altLang="en-US" smtClean="0"/>
              <a:t>1. Los </a:t>
            </a:r>
            <a:r>
              <a:rPr lang="es-ES" altLang="en-US" smtClean="0">
                <a:hlinkClick r:id="rId3"/>
              </a:rPr>
              <a:t>niveles actuales</a:t>
            </a:r>
            <a:r>
              <a:rPr lang="es-ES" altLang="en-US" smtClean="0"/>
              <a:t> del logro escolar y rendimiento funcional de su hijo</a:t>
            </a:r>
          </a:p>
          <a:p>
            <a:r>
              <a:rPr lang="es-ES" altLang="en-US" smtClean="0"/>
              <a:t>2. </a:t>
            </a:r>
            <a:r>
              <a:rPr lang="es-ES" altLang="en-US" smtClean="0">
                <a:hlinkClick r:id="rId4"/>
              </a:rPr>
              <a:t>Metas anuales</a:t>
            </a:r>
            <a:r>
              <a:rPr lang="es-ES" altLang="en-US" smtClean="0"/>
              <a:t> para su hijo</a:t>
            </a:r>
          </a:p>
          <a:p>
            <a:r>
              <a:rPr lang="es-ES" altLang="en-US" smtClean="0"/>
              <a:t>3. Cómo se medirá el </a:t>
            </a:r>
            <a:r>
              <a:rPr lang="es-ES" altLang="en-US" smtClean="0">
                <a:hlinkClick r:id="rId5"/>
              </a:rPr>
              <a:t>progreso</a:t>
            </a:r>
            <a:r>
              <a:rPr lang="es-ES" altLang="en-US" smtClean="0"/>
              <a:t> de su hijo</a:t>
            </a:r>
          </a:p>
          <a:p>
            <a:r>
              <a:rPr lang="es-ES" altLang="en-US" smtClean="0"/>
              <a:t>4. Los </a:t>
            </a:r>
            <a:r>
              <a:rPr lang="es-ES" altLang="en-US" smtClean="0">
                <a:hlinkClick r:id="rId6"/>
              </a:rPr>
              <a:t>servicios y apoyos</a:t>
            </a:r>
            <a:r>
              <a:rPr lang="es-ES" altLang="en-US" smtClean="0"/>
              <a:t> (la educación especial, los servicios relacionados, y los auxilios y servicios suplementarios) que deben proveerse a su hijo  o en apoyo de su hijo, incluyendo modificaciones del programa o apoyos al personal de la escuela</a:t>
            </a:r>
          </a:p>
          <a:p>
            <a:r>
              <a:rPr lang="es-ES" altLang="en-US" smtClean="0"/>
              <a:t>5. Una explicación del alcance (si hay alguno) hasta el cual su hijo </a:t>
            </a:r>
            <a:r>
              <a:rPr lang="es-ES" altLang="en-US" smtClean="0">
                <a:hlinkClick r:id="rId7"/>
              </a:rPr>
              <a:t>no participará con los niños sin discapacidades</a:t>
            </a:r>
            <a:endParaRPr lang="es-ES" altLang="en-US" smtClean="0"/>
          </a:p>
          <a:p>
            <a:r>
              <a:rPr lang="es-ES" altLang="en-US" smtClean="0"/>
              <a:t>6. Cualquier modificación que su hijo necesite cuando haga </a:t>
            </a:r>
            <a:r>
              <a:rPr lang="es-ES" altLang="en-US" smtClean="0">
                <a:hlinkClick r:id="rId8"/>
              </a:rPr>
              <a:t>exámenes estatales o del distrito</a:t>
            </a:r>
            <a:endParaRPr lang="es-ES" altLang="en-US" smtClean="0"/>
          </a:p>
          <a:p>
            <a:r>
              <a:rPr lang="es-ES" altLang="en-US" smtClean="0"/>
              <a:t>7. La </a:t>
            </a:r>
            <a:r>
              <a:rPr lang="es-ES" altLang="en-US" smtClean="0">
                <a:hlinkClick r:id="rId9"/>
              </a:rPr>
              <a:t>duracion y ubicacion de los servicios</a:t>
            </a:r>
            <a:r>
              <a:rPr lang="es-ES" altLang="en-US" smtClean="0"/>
              <a:t> (las fechas en que los servicios empezarán y terminarán, la cantidad de servicios y dónde tendrán lugar)</a:t>
            </a:r>
          </a:p>
          <a:p>
            <a:r>
              <a:rPr lang="es-ES" altLang="en-US" smtClean="0"/>
              <a:t>8. Cómo se le </a:t>
            </a:r>
            <a:r>
              <a:rPr lang="es-ES" altLang="en-US" smtClean="0">
                <a:hlinkClick r:id="rId10"/>
              </a:rPr>
              <a:t>informará del progreso</a:t>
            </a:r>
            <a:r>
              <a:rPr lang="es-ES" altLang="en-US" smtClean="0"/>
              <a:t> de su hijo</a:t>
            </a:r>
          </a:p>
          <a:p>
            <a:r>
              <a:rPr lang="es-ES" altLang="en-US" smtClean="0"/>
              <a:t>9. A la edad de 16 años (o menor, si el equipo del IEP lo decide), se hará una declaración de los </a:t>
            </a:r>
            <a:r>
              <a:rPr lang="es-ES" altLang="en-US" smtClean="0">
                <a:hlinkClick r:id="rId11"/>
              </a:rPr>
              <a:t>servicios de transición</a:t>
            </a:r>
            <a:r>
              <a:rPr lang="es-ES" altLang="en-US" smtClean="0"/>
              <a:t> que su hijo necesita para prepararse para la vida adulta</a:t>
            </a:r>
          </a:p>
          <a:p>
            <a:r>
              <a:rPr lang="es-ES" altLang="en-US" smtClean="0"/>
              <a:t>10. Comenzando al menos un año antes de que su hijo alcance la edad adulta (18-21, dependiendo de la ley de su estado), el IEP debe incluir una declaración de que su hijo ha sido informado de cualquier derecho que se transfiere a él o ella al alcanzar esta edad. Alcanzar la edad adulta se denomina “</a:t>
            </a:r>
            <a:r>
              <a:rPr lang="es-ES" altLang="en-US" smtClean="0">
                <a:hlinkClick r:id="rId12"/>
              </a:rPr>
              <a:t>mayoría de edad</a:t>
            </a:r>
            <a:r>
              <a:rPr lang="es-ES" altLang="en-US" smtClean="0"/>
              <a:t>” en IDEA.</a:t>
            </a:r>
          </a:p>
        </p:txBody>
      </p:sp>
      <p:sp>
        <p:nvSpPr>
          <p:cNvPr id="6144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61DF066C-4B4C-4AC3-8A3C-43B94D50A1B1}" type="slidenum">
              <a:rPr lang="en-US" altLang="en-US" smtClean="0"/>
              <a:pPr eaLnBrk="1" hangingPunct="1"/>
              <a:t>2</a:t>
            </a:fld>
            <a:endParaRPr lang="en-US" altLang="en-US" smtClean="0"/>
          </a:p>
        </p:txBody>
      </p:sp>
      <p:sp>
        <p:nvSpPr>
          <p:cNvPr id="4403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5917AF15-6E58-4530-94C6-5AF9789376A7}" type="slidenum">
              <a:rPr lang="en-US" altLang="en-US" smtClean="0"/>
              <a:pPr eaLnBrk="1" hangingPunct="1"/>
              <a:t>20</a:t>
            </a:fld>
            <a:endParaRPr lang="en-US" alt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a:defRPr/>
            </a:pPr>
            <a:r>
              <a:rPr lang="es-ES" altLang="en-US" dirty="0" smtClean="0"/>
              <a:t>Este archivo virtual explica cómo se debe determinar la colocación del estudiante en el ambiente menos restrictivo.</a:t>
            </a:r>
          </a:p>
          <a:p>
            <a:pPr>
              <a:defRPr/>
            </a:pPr>
            <a:r>
              <a:rPr lang="es-ES" altLang="en-US" dirty="0" smtClean="0"/>
              <a:t>Resume que:</a:t>
            </a:r>
          </a:p>
          <a:p>
            <a:pPr marL="177845" indent="-177845">
              <a:buFont typeface="Arial" panose="020B0604020202020204" pitchFamily="34" charset="0"/>
              <a:buChar char="•"/>
              <a:defRPr/>
            </a:pPr>
            <a:r>
              <a:rPr lang="es-ES" altLang="en-US" dirty="0" smtClean="0"/>
              <a:t>El niño debe asistir a la escuela a la que asistiría si no tuviera una discapacidad, a menos que el IEP exija otra cosa. </a:t>
            </a:r>
          </a:p>
          <a:p>
            <a:pPr marL="177845" indent="-177845">
              <a:buFont typeface="Arial" panose="020B0604020202020204" pitchFamily="34" charset="0"/>
              <a:buChar char="•"/>
              <a:defRPr/>
            </a:pPr>
            <a:r>
              <a:rPr lang="es-ES" altLang="en-US" dirty="0" smtClean="0"/>
              <a:t>En la elección de la colocación, se tiene en cuenta cualquier efecto negativo potencial sobre el niño o la calidad de servicios que necesite. </a:t>
            </a:r>
          </a:p>
          <a:p>
            <a:pPr marL="177845" indent="-177845">
              <a:buFont typeface="Arial" panose="020B0604020202020204" pitchFamily="34" charset="0"/>
              <a:buChar char="•"/>
              <a:defRPr/>
            </a:pPr>
            <a:r>
              <a:rPr lang="es-ES" altLang="en-US" dirty="0" smtClean="0"/>
              <a:t>El niño no debe ser retirado del salón de clases de educación general adecuado a su edad únicamente a causa de las modificaciones necesarias en currículo.</a:t>
            </a:r>
          </a:p>
          <a:p>
            <a:pPr eaLnBrk="1" hangingPunct="1">
              <a:spcBef>
                <a:spcPct val="0"/>
              </a:spcBef>
              <a:defRPr/>
            </a:pPr>
            <a:r>
              <a:rPr lang="es-ES" altLang="en-US" dirty="0" smtClean="0"/>
              <a:t>También tiene una sección sobre Cómo Solicitar un Cambio de Colocación/Ubicación e incluye una </a:t>
            </a:r>
            <a:r>
              <a:rPr lang="es-ES" altLang="en-US" u="sng" dirty="0" smtClean="0"/>
              <a:t>Carta Modelo en español: Cómo Solicitar un Cambio de Ubicación</a:t>
            </a:r>
            <a:r>
              <a:rPr lang="es-ES" altLang="en-US" dirty="0" smtClean="0"/>
              <a:t>.</a:t>
            </a:r>
          </a:p>
        </p:txBody>
      </p:sp>
      <p:sp>
        <p:nvSpPr>
          <p:cNvPr id="6246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0AB4E85-32D7-437B-A1F4-649D9E148FE0}" type="slidenum">
              <a:rPr lang="en-US" altLang="en-US" smtClean="0"/>
              <a:pPr eaLnBrk="1" hangingPunct="1"/>
              <a:t>21</a:t>
            </a:fld>
            <a:endParaRPr lang="en-US" alt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n-US" smtClean="0"/>
              <a:t>Escribir las metas puede ser una de las partes más duras del IEP.</a:t>
            </a:r>
          </a:p>
          <a:p>
            <a:pPr eaLnBrk="1" hangingPunct="1">
              <a:spcBef>
                <a:spcPct val="0"/>
              </a:spcBef>
            </a:pPr>
            <a:r>
              <a:rPr lang="en-US" altLang="en-US" smtClean="0"/>
              <a:t>Las sección 2 describe lo que es una meta, y la importancia de escribir bien las metas del IEP.</a:t>
            </a:r>
          </a:p>
          <a:p>
            <a:pPr eaLnBrk="1" hangingPunct="1">
              <a:spcBef>
                <a:spcPct val="0"/>
              </a:spcBef>
            </a:pPr>
            <a:r>
              <a:rPr lang="es-ES" altLang="en-US" smtClean="0"/>
              <a:t>Como sabemos, una meta bien escrita debe (a) ser positiva, y (b) describir una destreza que puede ser observada y medida. Y debe responde a las preguntas:</a:t>
            </a:r>
            <a:endParaRPr lang="en-US" altLang="en-US" smtClean="0"/>
          </a:p>
          <a:p>
            <a:r>
              <a:rPr lang="es-ES" altLang="en-US" smtClean="0"/>
              <a:t>“</a:t>
            </a:r>
            <a:r>
              <a:rPr lang="es-ES" altLang="en-US" b="1" smtClean="0"/>
              <a:t>¿Quién?</a:t>
            </a:r>
            <a:r>
              <a:rPr lang="es-ES" altLang="en-US" smtClean="0"/>
              <a:t>… ¿conseguirá?</a:t>
            </a:r>
          </a:p>
          <a:p>
            <a:r>
              <a:rPr lang="es-ES" altLang="en-US" b="1" smtClean="0"/>
              <a:t>¿Qué?</a:t>
            </a:r>
            <a:r>
              <a:rPr lang="es-ES" altLang="en-US" smtClean="0"/>
              <a:t>…¿destreza o conducta?</a:t>
            </a:r>
          </a:p>
          <a:p>
            <a:r>
              <a:rPr lang="es-ES" altLang="en-US" b="1" smtClean="0"/>
              <a:t>¿Cómo?</a:t>
            </a:r>
            <a:r>
              <a:rPr lang="es-ES" altLang="en-US" smtClean="0"/>
              <a:t>…¿en qué manera o a qué nivel?</a:t>
            </a:r>
          </a:p>
          <a:p>
            <a:r>
              <a:rPr lang="es-ES" altLang="en-US" b="1" smtClean="0"/>
              <a:t>¿Dónde?</a:t>
            </a:r>
            <a:r>
              <a:rPr lang="es-ES" altLang="en-US" smtClean="0"/>
              <a:t>…¿en qué escenario o bajo qué condiciones?</a:t>
            </a:r>
          </a:p>
          <a:p>
            <a:r>
              <a:rPr lang="es-ES" altLang="en-US" b="1" smtClean="0"/>
              <a:t>¿Cuándo?</a:t>
            </a:r>
            <a:r>
              <a:rPr lang="es-ES" altLang="en-US" smtClean="0"/>
              <a:t>…¿para cuándo? ¿cuál es la fecha límite?”</a:t>
            </a:r>
          </a:p>
          <a:p>
            <a:pPr eaLnBrk="1" hangingPunct="1">
              <a:spcBef>
                <a:spcPct val="0"/>
              </a:spcBef>
            </a:pPr>
            <a:r>
              <a:rPr lang="en-US" altLang="en-US" smtClean="0"/>
              <a:t>Y la sección 3 describe </a:t>
            </a:r>
            <a:r>
              <a:rPr lang="es-ES" altLang="en-US" smtClean="0"/>
              <a:t>cómo se medirá y reportar el progreso del estudiante.</a:t>
            </a:r>
          </a:p>
        </p:txBody>
      </p:sp>
      <p:sp>
        <p:nvSpPr>
          <p:cNvPr id="6349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8474176-A3AA-4E13-A10F-4EC589551C18}" type="slidenum">
              <a:rPr lang="en-US" altLang="en-US" smtClean="0"/>
              <a:pPr eaLnBrk="1" hangingPunct="1"/>
              <a:t>22</a:t>
            </a:fld>
            <a:endParaRPr lang="en-US" alt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Esta sección del archivo virtual describe los Servicios y Apoyos.</a:t>
            </a:r>
          </a:p>
          <a:p>
            <a:r>
              <a:rPr lang="es-ES" altLang="en-US" smtClean="0"/>
              <a:t>A.  Educación especial</a:t>
            </a:r>
          </a:p>
          <a:p>
            <a:r>
              <a:rPr lang="es-ES" altLang="en-US" smtClean="0"/>
              <a:t>B.  Servicios relacionados</a:t>
            </a:r>
          </a:p>
          <a:p>
            <a:r>
              <a:rPr lang="es-ES" altLang="en-US" smtClean="0"/>
              <a:t>     Servicios de patología del habla-lenguaje</a:t>
            </a:r>
          </a:p>
          <a:p>
            <a:r>
              <a:rPr lang="es-ES" altLang="en-US" smtClean="0"/>
              <a:t>     Servicios psicológicos</a:t>
            </a:r>
          </a:p>
          <a:p>
            <a:r>
              <a:rPr lang="es-ES" altLang="en-US" smtClean="0"/>
              <a:t>     Terapia física</a:t>
            </a:r>
          </a:p>
          <a:p>
            <a:r>
              <a:rPr lang="es-ES" altLang="en-US" smtClean="0"/>
              <a:t>     Terapia ocupacional</a:t>
            </a:r>
          </a:p>
          <a:p>
            <a:r>
              <a:rPr lang="es-ES" altLang="en-US" smtClean="0"/>
              <a:t>     Transporte</a:t>
            </a:r>
          </a:p>
          <a:p>
            <a:r>
              <a:rPr lang="es-ES" altLang="en-US" smtClean="0"/>
              <a:t>C. Ayudas y servicios suplementarios</a:t>
            </a:r>
          </a:p>
          <a:p>
            <a:r>
              <a:rPr lang="es-ES" altLang="en-US" smtClean="0"/>
              <a:t>D. </a:t>
            </a:r>
            <a:r>
              <a:rPr lang="en-US" altLang="en-US" smtClean="0"/>
              <a:t>Modificaciones y acomodaciones</a:t>
            </a:r>
            <a:endParaRPr lang="es-ES" altLang="en-US" smtClean="0"/>
          </a:p>
        </p:txBody>
      </p:sp>
      <p:sp>
        <p:nvSpPr>
          <p:cNvPr id="6451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DD82C8CF-E381-40FA-85A9-3E8AAEE55A8B}" type="slidenum">
              <a:rPr lang="en-US" altLang="en-US" smtClean="0"/>
              <a:pPr eaLnBrk="1" hangingPunct="1"/>
              <a:t>23</a:t>
            </a:fld>
            <a:endParaRPr lang="en-US" alt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El documento fue elaborado en NJ pero puede ser utililizado en cualquier parte del país. Es un diagrama que explica cómo los padres pueden prepararse para discutir el tema de la tecnología de asistencia durante la reunión del IEP.</a:t>
            </a:r>
          </a:p>
        </p:txBody>
      </p:sp>
      <p:sp>
        <p:nvSpPr>
          <p:cNvPr id="6554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86AF5BF-D517-4C79-B4D2-AADC4947C7A7}" type="slidenum">
              <a:rPr lang="en-US" altLang="en-US" smtClean="0"/>
              <a:pPr eaLnBrk="1" hangingPunct="1"/>
              <a:t>24</a:t>
            </a:fld>
            <a:endParaRPr lang="en-US" alt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C347A32-D4F6-4C15-A995-012526393CF1}" type="slidenum">
              <a:rPr lang="en-US" altLang="en-US" smtClean="0"/>
              <a:pPr eaLnBrk="1" hangingPunct="1"/>
              <a:t>25</a:t>
            </a:fld>
            <a:endParaRPr lang="en-US" alt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PARTICIPACIÓN DEL ESTUDIANTE:  </a:t>
            </a:r>
            <a:r>
              <a:rPr lang="es-ES" altLang="en-US" smtClean="0"/>
              <a:t>Hable con su hijo sobre la reunión que va a tener lugar y pregúntele acerca de la escuela.</a:t>
            </a:r>
            <a:endParaRPr lang="es-ES" altLang="en-US" b="1" smtClean="0"/>
          </a:p>
          <a:p>
            <a:r>
              <a:rPr lang="es-ES" altLang="en-US" smtClean="0">
                <a:solidFill>
                  <a:srgbClr val="0070C0"/>
                </a:solidFill>
              </a:rPr>
              <a:t>También es una buena manera de introducir al niño a nuevos maestros y a otras personas. El perfil positivo del estudiante proporciona una oportunidad para ver las destrezas y desafíos del niño bajo una nueva luz, tener una comprensión más clara de quién es el niño y estar mejor preparados para participar en el proceso del IEP</a:t>
            </a:r>
            <a:endParaRPr lang="en-US" altLang="en-US" smtClean="0">
              <a:solidFill>
                <a:srgbClr val="0070C0"/>
              </a:solidFill>
            </a:endParaRPr>
          </a:p>
          <a:p>
            <a:r>
              <a:rPr lang="es-ES" altLang="en-US" smtClean="0"/>
              <a:t>Responda a las siguientes preguntas sobre su hijo como manera de prepararse para la reunión del IEP.</a:t>
            </a:r>
          </a:p>
          <a:p>
            <a:r>
              <a:rPr lang="es-ES" altLang="en-US" smtClean="0"/>
              <a:t>1. ¿Quién es ________?</a:t>
            </a:r>
            <a:br>
              <a:rPr lang="es-ES" altLang="en-US" smtClean="0"/>
            </a:br>
            <a:r>
              <a:rPr lang="es-ES" altLang="en-US" smtClean="0"/>
              <a:t>(Describa a su hijo, incluyendo información como su lugar en la familia, personalidad, las cosas que le gustan y las que no le gustan.)</a:t>
            </a:r>
          </a:p>
          <a:p>
            <a:r>
              <a:rPr lang="es-ES" altLang="en-US" smtClean="0"/>
              <a:t>2. ¿Cuáles son los puntos fuertes de ________?</a:t>
            </a:r>
            <a:br>
              <a:rPr lang="es-ES" altLang="en-US" smtClean="0"/>
            </a:br>
            <a:r>
              <a:rPr lang="es-ES" altLang="en-US" smtClean="0"/>
              <a:t>(Resalte todas las áreas que su hijo hace bien, incluyendo la escuela, el hogar, la comunidad y los ambientes sociales.)</a:t>
            </a:r>
          </a:p>
          <a:p>
            <a:r>
              <a:rPr lang="es-ES" altLang="en-US" smtClean="0"/>
              <a:t>3. ¿Cuáles son logros de ________?</a:t>
            </a:r>
            <a:br>
              <a:rPr lang="es-ES" altLang="en-US" smtClean="0"/>
            </a:br>
            <a:r>
              <a:rPr lang="es-ES" altLang="en-US" smtClean="0"/>
              <a:t>(Enumere todos los logros, no importa lo pequeños que sean.)</a:t>
            </a:r>
          </a:p>
          <a:p>
            <a:r>
              <a:rPr lang="es-ES" altLang="en-US" smtClean="0"/>
              <a:t>4. ¿Cuáles son los retos de ________?</a:t>
            </a:r>
            <a:br>
              <a:rPr lang="es-ES" altLang="en-US" smtClean="0"/>
            </a:br>
            <a:r>
              <a:rPr lang="es-ES" altLang="en-US" smtClean="0"/>
              <a:t>(Mencione las áreas donde su hijo tiene las mayores dificultades.)</a:t>
            </a:r>
          </a:p>
          <a:p>
            <a:r>
              <a:rPr lang="es-ES" altLang="en-US" smtClean="0"/>
              <a:t>5. ¿Cuáles son las necesidades de ________?</a:t>
            </a:r>
            <a:br>
              <a:rPr lang="es-ES" altLang="en-US" smtClean="0"/>
            </a:br>
            <a:r>
              <a:rPr lang="es-ES" altLang="en-US" smtClean="0"/>
              <a:t>(Enumere las habilidades en las que su hijo necesita trabajar y los apoyos que necesita.)</a:t>
            </a:r>
          </a:p>
          <a:p>
            <a:r>
              <a:rPr lang="es-ES" altLang="en-US" smtClean="0"/>
              <a:t>6. ¿Cuáles son los sueños de ________?</a:t>
            </a:r>
            <a:br>
              <a:rPr lang="es-ES" altLang="en-US" smtClean="0"/>
            </a:br>
            <a:r>
              <a:rPr lang="es-ES" altLang="en-US" smtClean="0"/>
              <a:t>(Describa la visión que tiene del futuro de su hijo, incluyendo las metas a corto y a largo plazo.)</a:t>
            </a:r>
          </a:p>
        </p:txBody>
      </p:sp>
      <p:sp>
        <p:nvSpPr>
          <p:cNvPr id="6758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chemeClr val="tx2"/>
                </a:solidFill>
              </a:rPr>
              <a:t>Consejos para los padres:</a:t>
            </a:r>
          </a:p>
          <a:p>
            <a:r>
              <a:rPr lang="en-US" altLang="en-US" smtClean="0">
                <a:solidFill>
                  <a:schemeClr val="tx2"/>
                </a:solidFill>
              </a:rPr>
              <a:t>Finalizar el IEP es un paso importante en la educación de su hijo.  Este es un buen momento para reflexionar acerca de su experiencia en la reunión del IEP y para reflexionar sobre cómo mejorar este proceso para su próxima reunión.</a:t>
            </a:r>
          </a:p>
          <a:p>
            <a:r>
              <a:rPr lang="es-ES" altLang="en-US" smtClean="0"/>
              <a:t>Si alguien fue especialmente útil y le ayudó durante el proceso, escríbale una nota o una carta de agradecimiento.  Esto le ayudará a establecer buenas relaciones.</a:t>
            </a:r>
          </a:p>
          <a:p>
            <a:r>
              <a:rPr lang="es-ES" altLang="en-US" smtClean="0"/>
              <a:t>Si es necesario, escriba cartas de aclaración para abordar cualquier preocupación, preguntas o áreas que se quedaron sin resolver.  Esto también sirve para dar seguimiento a los procesos.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FF349E9-195F-4113-A88A-32887B773249}" type="slidenum">
              <a:rPr lang="en-US" altLang="en-US" smtClean="0">
                <a:solidFill>
                  <a:srgbClr val="000000"/>
                </a:solidFill>
              </a:rPr>
              <a:pPr eaLnBrk="1" hangingPunct="1"/>
              <a:t>26</a:t>
            </a:fld>
            <a:endParaRPr lang="en-US" altLang="en-US" smtClean="0">
              <a:solidFill>
                <a:srgbClr val="000000"/>
              </a:solidFill>
            </a:endParaRPr>
          </a:p>
        </p:txBody>
      </p:sp>
      <p:sp>
        <p:nvSpPr>
          <p:cNvPr id="6861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smtClean="0"/>
              <a:t>Consejos</a:t>
            </a:r>
            <a:r>
              <a:rPr lang="en-US" altLang="en-US" dirty="0" smtClean="0"/>
              <a:t> para </a:t>
            </a:r>
            <a:r>
              <a:rPr lang="en-US" altLang="en-US" dirty="0" err="1" smtClean="0"/>
              <a:t>los</a:t>
            </a:r>
            <a:r>
              <a:rPr lang="en-US" altLang="en-US" dirty="0" smtClean="0"/>
              <a:t> Padres:</a:t>
            </a:r>
          </a:p>
          <a:p>
            <a:r>
              <a:rPr lang="en-US" altLang="en-US" dirty="0" err="1" smtClean="0"/>
              <a:t>Recuerde</a:t>
            </a:r>
            <a:r>
              <a:rPr lang="en-US" altLang="en-US" dirty="0" smtClean="0"/>
              <a:t>, el final de la </a:t>
            </a:r>
            <a:r>
              <a:rPr lang="en-US" altLang="en-US" dirty="0" err="1" smtClean="0"/>
              <a:t>reunión</a:t>
            </a:r>
            <a:r>
              <a:rPr lang="en-US" altLang="en-US" dirty="0" smtClean="0"/>
              <a:t> del IEP </a:t>
            </a:r>
            <a:r>
              <a:rPr lang="en-US" altLang="en-US" dirty="0" err="1" smtClean="0"/>
              <a:t>es</a:t>
            </a:r>
            <a:r>
              <a:rPr lang="en-US" altLang="en-US" dirty="0" smtClean="0"/>
              <a:t> el principio de </a:t>
            </a:r>
            <a:r>
              <a:rPr lang="en-US" altLang="en-US" dirty="0" err="1" smtClean="0"/>
              <a:t>una</a:t>
            </a:r>
            <a:r>
              <a:rPr lang="en-US" altLang="en-US" dirty="0" smtClean="0"/>
              <a:t> </a:t>
            </a:r>
            <a:r>
              <a:rPr lang="en-US" altLang="en-US" dirty="0" err="1" smtClean="0"/>
              <a:t>educación</a:t>
            </a:r>
            <a:r>
              <a:rPr lang="en-US" altLang="en-US" dirty="0" smtClean="0"/>
              <a:t> </a:t>
            </a:r>
            <a:r>
              <a:rPr lang="en-US" altLang="en-US" dirty="0" err="1" smtClean="0"/>
              <a:t>apropiada</a:t>
            </a:r>
            <a:r>
              <a:rPr lang="en-US" altLang="en-US" dirty="0" smtClean="0"/>
              <a:t> para </a:t>
            </a:r>
            <a:r>
              <a:rPr lang="en-US" altLang="en-US" dirty="0" err="1" smtClean="0"/>
              <a:t>su</a:t>
            </a:r>
            <a:r>
              <a:rPr lang="en-US" altLang="en-US" dirty="0" smtClean="0"/>
              <a:t> </a:t>
            </a:r>
            <a:r>
              <a:rPr lang="en-US" altLang="en-US" dirty="0" err="1" smtClean="0"/>
              <a:t>hijo</a:t>
            </a:r>
            <a:r>
              <a:rPr lang="en-US" altLang="en-US" dirty="0" smtClean="0"/>
              <a:t>.  </a:t>
            </a:r>
            <a:r>
              <a:rPr lang="en-US" altLang="en-US" dirty="0" err="1" smtClean="0"/>
              <a:t>Permanezca</a:t>
            </a:r>
            <a:r>
              <a:rPr lang="en-US" altLang="en-US" dirty="0" smtClean="0"/>
              <a:t> </a:t>
            </a:r>
            <a:r>
              <a:rPr lang="en-US" altLang="en-US" dirty="0" err="1" smtClean="0"/>
              <a:t>enfocado</a:t>
            </a:r>
            <a:r>
              <a:rPr lang="en-US" altLang="en-US" dirty="0" smtClean="0"/>
              <a:t> y </a:t>
            </a:r>
            <a:r>
              <a:rPr lang="en-US" altLang="en-US" dirty="0" err="1" smtClean="0"/>
              <a:t>actúe</a:t>
            </a:r>
            <a:r>
              <a:rPr lang="en-US" altLang="en-US" dirty="0" smtClean="0"/>
              <a:t> </a:t>
            </a:r>
            <a:r>
              <a:rPr lang="en-US" altLang="en-US" dirty="0" err="1" smtClean="0"/>
              <a:t>durante</a:t>
            </a:r>
            <a:r>
              <a:rPr lang="en-US" altLang="en-US" dirty="0" smtClean="0"/>
              <a:t> </a:t>
            </a:r>
            <a:r>
              <a:rPr lang="en-US" altLang="en-US" dirty="0" err="1" smtClean="0"/>
              <a:t>todo</a:t>
            </a:r>
            <a:r>
              <a:rPr lang="en-US" altLang="en-US" dirty="0" smtClean="0"/>
              <a:t> el </a:t>
            </a:r>
            <a:r>
              <a:rPr lang="en-US" altLang="en-US" dirty="0" err="1" smtClean="0"/>
              <a:t>año</a:t>
            </a:r>
            <a:r>
              <a:rPr lang="en-US" altLang="en-US" dirty="0" smtClean="0"/>
              <a:t>.</a:t>
            </a:r>
          </a:p>
          <a:p>
            <a:r>
              <a:rPr lang="es-ES" altLang="en-US" dirty="0" smtClean="0"/>
              <a:t>¿Cómo sabré si mi hijo está progresando?  </a:t>
            </a:r>
            <a:r>
              <a:rPr lang="en-US" altLang="en-US" b="0" dirty="0" smtClean="0"/>
              <a:t>www.pacer.org/parent/php/PHP-c78s.pdf</a:t>
            </a:r>
          </a:p>
          <a:p>
            <a:r>
              <a:rPr lang="es-ES" altLang="en-US" dirty="0" smtClean="0"/>
              <a:t>Para saber si el Programa Educativo Individualizado (IEP) es efectivo: </a:t>
            </a:r>
            <a:r>
              <a:rPr lang="es-ES" altLang="en-US" b="0" dirty="0" smtClean="0"/>
              <a:t>www.cpacinc.org/wp-content/uploads/2009/11/Designing-an-Effective-Program-SPANISH.pdf</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B4628F1-E076-41C8-8829-5D8646E83D7F}" type="slidenum">
              <a:rPr lang="en-US" altLang="en-US" smtClean="0">
                <a:solidFill>
                  <a:srgbClr val="000000"/>
                </a:solidFill>
              </a:rPr>
              <a:pPr eaLnBrk="1" hangingPunct="1"/>
              <a:t>27</a:t>
            </a:fld>
            <a:endParaRPr lang="en-US" altLang="en-US" smtClean="0">
              <a:solidFill>
                <a:srgbClr val="000000"/>
              </a:solidFill>
            </a:endParaRPr>
          </a:p>
        </p:txBody>
      </p:sp>
      <p:sp>
        <p:nvSpPr>
          <p:cNvPr id="6963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La comunicación y la participación de los padres en la escuela es la clave para convertirse en un “defensor” efectivo. Esto es aún más relevante para los padres de los niños con discapacidades.</a:t>
            </a:r>
          </a:p>
          <a:p>
            <a:r>
              <a:rPr lang="en-US" altLang="en-US" smtClean="0"/>
              <a:t>www2.ed.gov/espanol/parents/academic/adolenscencia/partx2.html</a:t>
            </a:r>
          </a:p>
          <a:p>
            <a:r>
              <a:rPr lang="en-US" altLang="en-US" smtClean="0"/>
              <a:t>www.greatschools.org/gk/articles/recursos-en-linea-para-participacion-de-los-padres-en-la-escuela/?lang=es</a:t>
            </a:r>
          </a:p>
          <a:p>
            <a:r>
              <a:rPr lang="en-US" altLang="en-US" smtClean="0"/>
              <a:t>www.parentcenterhub.org/repository/cartas/</a:t>
            </a:r>
          </a:p>
          <a:p>
            <a:r>
              <a:rPr lang="en-US" altLang="en-US" smtClean="0"/>
              <a:t>www.peatc.org//resources_en_espanol/P%F3ngalo%20por%20escrito%20%20Put%20It%20in%20Writing%20Factsheet%20%28Spanish%29.pdf</a:t>
            </a:r>
          </a:p>
          <a:p>
            <a:r>
              <a:rPr lang="en-US" altLang="en-US" smtClean="0"/>
              <a:t>www.pacer.org/parent/php/PHP-c82s.pdf</a:t>
            </a:r>
          </a:p>
          <a:p>
            <a:r>
              <a:rPr lang="en-US" altLang="en-US" smtClean="0"/>
              <a:t>www.understood.org/es-mx/learning-attention-issues/understanding-childs-challenges/observing-taking-notes/why-certain-school-records-are-important-to-keep</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AD9A2E8-AD10-472C-B99C-F47203646C1D}" type="slidenum">
              <a:rPr lang="en-US" altLang="en-US" smtClean="0">
                <a:solidFill>
                  <a:srgbClr val="000000"/>
                </a:solidFill>
              </a:rPr>
              <a:pPr eaLnBrk="1" hangingPunct="1"/>
              <a:t>28</a:t>
            </a:fld>
            <a:endParaRPr lang="en-US" altLang="en-US" smtClean="0">
              <a:solidFill>
                <a:srgbClr val="000000"/>
              </a:solidFill>
            </a:endParaRPr>
          </a:p>
        </p:txBody>
      </p:sp>
      <p:sp>
        <p:nvSpPr>
          <p:cNvPr id="7066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Consejos para los Padres:</a:t>
            </a:r>
          </a:p>
          <a:p>
            <a:r>
              <a:rPr lang="en-US" altLang="en-US" smtClean="0"/>
              <a:t>Deténgase y piense:  ¿Cuál es el asunto o la preocupación? ¿Quién es la persona apropiada para ayudarme a solucionar este problema?</a:t>
            </a:r>
          </a:p>
          <a:p>
            <a:r>
              <a:rPr lang="en-US" altLang="en-US" smtClean="0"/>
              <a:t>La cadena de mando es importante.  Tenga a la mano la información de todos los miembros del IEP de su hijo y comunicarse con ellos.  Teléfono y correo electrónico.</a:t>
            </a:r>
          </a:p>
        </p:txBody>
      </p:sp>
      <p:sp>
        <p:nvSpPr>
          <p:cNvPr id="7168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8A51AE9-C721-4C3E-94E5-ABEEF34F39E7}" type="slidenum">
              <a:rPr lang="en-US" altLang="en-US" smtClean="0">
                <a:solidFill>
                  <a:srgbClr val="000000"/>
                </a:solidFill>
                <a:latin typeface="Gill Sans"/>
                <a:ea typeface="ヒラギノ角ゴ Pro W3"/>
                <a:cs typeface="ヒラギノ角ゴ Pro W3"/>
                <a:sym typeface="Gill Sans"/>
              </a:rPr>
              <a:pPr eaLnBrk="1" hangingPunct="1"/>
              <a:t>29</a:t>
            </a:fld>
            <a:endParaRPr lang="en-US" altLang="en-US" smtClean="0">
              <a:solidFill>
                <a:srgbClr val="000000"/>
              </a:solidFill>
              <a:latin typeface="Gill Sans"/>
              <a:ea typeface="ヒラギノ角ゴ Pro W3"/>
              <a:cs typeface="ヒラギノ角ゴ Pro W3"/>
              <a:sym typeface="Gill Sans"/>
            </a:endParaRPr>
          </a:p>
        </p:txBody>
      </p:sp>
      <p:sp>
        <p:nvSpPr>
          <p:cNvPr id="7168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altLang="en-US" dirty="0" smtClean="0"/>
              <a:t>Introducción</a:t>
            </a:r>
            <a:r>
              <a:rPr lang="en-US" altLang="en-US" dirty="0" smtClean="0"/>
              <a:t> de </a:t>
            </a:r>
            <a:r>
              <a:rPr lang="es-US" altLang="en-US" dirty="0" smtClean="0"/>
              <a:t>las presentadoras/oradoras</a:t>
            </a:r>
          </a:p>
          <a:p>
            <a:r>
              <a:rPr lang="es-US" altLang="en-US" dirty="0" smtClean="0"/>
              <a:t>Como saben, tenemos tres </a:t>
            </a:r>
            <a:r>
              <a:rPr lang="es-ES" altLang="en-US" dirty="0" smtClean="0">
                <a:solidFill>
                  <a:srgbClr val="000000"/>
                </a:solidFill>
                <a:latin typeface="Cambria" pitchFamily="18" charset="0"/>
                <a:ea typeface="ＭＳ Ｐゴシック" pitchFamily="34" charset="-128"/>
                <a:cs typeface="Arial" pitchFamily="34" charset="0"/>
              </a:rPr>
              <a:t>presentadoras, cada una representando un centro para padres:  Myriam Alizo, de SPAN, el centro para padres de New Jersey y CIPR, el centro nacional para información y recursos para padres;  Teresa Pena, de ECAC, el centro de asistencia para niños excepcionales y </a:t>
            </a:r>
            <a:r>
              <a:rPr lang="es-ES" altLang="en-US" dirty="0" err="1" smtClean="0">
                <a:solidFill>
                  <a:srgbClr val="000000"/>
                </a:solidFill>
                <a:latin typeface="Cambria" pitchFamily="18" charset="0"/>
                <a:ea typeface="ＭＳ Ｐゴシック" pitchFamily="34" charset="-128"/>
                <a:cs typeface="Arial" pitchFamily="34" charset="0"/>
              </a:rPr>
              <a:t>Nelsinia</a:t>
            </a:r>
            <a:r>
              <a:rPr lang="es-ES" altLang="en-US" dirty="0" smtClean="0">
                <a:solidFill>
                  <a:srgbClr val="000000"/>
                </a:solidFill>
                <a:latin typeface="Cambria" pitchFamily="18" charset="0"/>
                <a:ea typeface="ＭＳ Ｐゴシック" pitchFamily="34" charset="-128"/>
                <a:cs typeface="Arial" pitchFamily="34" charset="0"/>
              </a:rPr>
              <a:t> Ramos </a:t>
            </a:r>
            <a:r>
              <a:rPr lang="es-ES" altLang="en-US" dirty="0" err="1" smtClean="0">
                <a:solidFill>
                  <a:srgbClr val="000000"/>
                </a:solidFill>
                <a:latin typeface="Cambria" pitchFamily="18" charset="0"/>
                <a:ea typeface="ＭＳ Ｐゴシック" pitchFamily="34" charset="-128"/>
                <a:cs typeface="Arial" pitchFamily="34" charset="0"/>
              </a:rPr>
              <a:t>Wroblewski</a:t>
            </a:r>
            <a:r>
              <a:rPr lang="es-ES" altLang="en-US" dirty="0" smtClean="0">
                <a:solidFill>
                  <a:srgbClr val="000000"/>
                </a:solidFill>
                <a:latin typeface="Cambria" pitchFamily="18" charset="0"/>
                <a:ea typeface="ＭＳ Ｐゴシック" pitchFamily="34" charset="-128"/>
                <a:cs typeface="Arial" pitchFamily="34" charset="0"/>
              </a:rPr>
              <a:t>, de Wisconsin FACETS, </a:t>
            </a:r>
            <a:r>
              <a:rPr lang="es-ES" altLang="en-US" dirty="0" smtClean="0">
                <a:solidFill>
                  <a:schemeClr val="tx1"/>
                </a:solidFill>
                <a:latin typeface="+mn-lt"/>
                <a:ea typeface="+mn-ea"/>
                <a:cs typeface="+mn-cs"/>
              </a:rPr>
              <a:t>c</a:t>
            </a:r>
            <a:r>
              <a:rPr lang="es-ES" dirty="0" smtClean="0"/>
              <a:t>entro de asistencia familiar de Wisconsin de educación, formación y soporte</a:t>
            </a:r>
            <a:r>
              <a:rPr lang="es-ES" altLang="en-US" dirty="0" smtClean="0">
                <a:solidFill>
                  <a:srgbClr val="000000"/>
                </a:solidFill>
                <a:latin typeface="Cambria" pitchFamily="18" charset="0"/>
                <a:ea typeface="ＭＳ Ｐゴシック" pitchFamily="34" charset="-128"/>
                <a:cs typeface="Arial" pitchFamily="34" charset="0"/>
              </a:rPr>
              <a:t>. Gracias a todos por compartir este tiempo y su conocimiento con nosotros.</a:t>
            </a: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DFDCBA61-8C00-4989-AA3E-C93B85745B86}" type="slidenum">
              <a:rPr lang="en-US" altLang="en-US" smtClean="0"/>
              <a:pPr eaLnBrk="1" hangingPunct="1"/>
              <a:t>3</a:t>
            </a:fld>
            <a:endParaRPr lang="en-US" altLang="en-US" smtClean="0"/>
          </a:p>
        </p:txBody>
      </p:sp>
      <p:sp>
        <p:nvSpPr>
          <p:cNvPr id="4506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Los padres de familia tienen que tener claro su derecho de revisar y modificar el IEP si tienen razones válidas para creer que el IEP no está siendo implementado o que no responde a las necesidades del alumno.  El equipo tiene que revisar el IEP si el estudiante no hace el progreso esperado hacia el logro de las metas o dentro del programa de educación general o si el estudiante ha hecho el progreso esperado y es necesario escribir nuevas metas.</a:t>
            </a:r>
          </a:p>
          <a:p>
            <a:endParaRPr lang="en-US" altLang="en-US" smtClean="0"/>
          </a:p>
          <a:p>
            <a:r>
              <a:rPr lang="en-US" altLang="en-US" smtClean="0"/>
              <a:t>Más información en cómo solicitar una revisión en este enlace: </a:t>
            </a:r>
          </a:p>
          <a:p>
            <a:r>
              <a:rPr lang="en-US" altLang="en-US" smtClean="0"/>
              <a:t>www.parentcenterhub.org/repository/carta-revisar/</a:t>
            </a:r>
          </a:p>
          <a:p>
            <a:r>
              <a:rPr lang="en-US" altLang="en-US" smtClean="0"/>
              <a:t>www.understood.org/es-mx/school-learning/special-services/ieps/6-tips-to-make-sure-your-childs-iep-is-implemented-properly</a:t>
            </a:r>
          </a:p>
        </p:txBody>
      </p:sp>
      <p:sp>
        <p:nvSpPr>
          <p:cNvPr id="7270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AB552A87-7197-4EEF-A389-13A92231437E}" type="slidenum">
              <a:rPr lang="en-US" altLang="en-US" smtClean="0">
                <a:solidFill>
                  <a:srgbClr val="000000"/>
                </a:solidFill>
                <a:latin typeface="Gill Sans"/>
                <a:ea typeface="ヒラギノ角ゴ Pro W3"/>
                <a:cs typeface="ヒラギノ角ゴ Pro W3"/>
                <a:sym typeface="Gill Sans"/>
              </a:rPr>
              <a:pPr eaLnBrk="1" hangingPunct="1"/>
              <a:t>30</a:t>
            </a:fld>
            <a:endParaRPr lang="en-US" altLang="en-US" smtClean="0">
              <a:solidFill>
                <a:srgbClr val="000000"/>
              </a:solidFill>
              <a:latin typeface="Gill Sans"/>
              <a:ea typeface="ヒラギノ角ゴ Pro W3"/>
              <a:cs typeface="ヒラギノ角ゴ Pro W3"/>
              <a:sym typeface="Gill Sans"/>
            </a:endParaRPr>
          </a:p>
        </p:txBody>
      </p:sp>
      <p:sp>
        <p:nvSpPr>
          <p:cNvPr id="7270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smtClean="0"/>
              <a:t>En todos los casos cuando la familia y la escuela no están de acuerdo, es importante que ambos lados primero discutan sus preocupaciones.  El padre y la escuela más que nunca tienen que comunicarse y tratar de llegar a un compromiso.</a:t>
            </a:r>
          </a:p>
          <a:p>
            <a:pPr eaLnBrk="1" hangingPunct="1">
              <a:spcBef>
                <a:spcPct val="0"/>
              </a:spcBef>
            </a:pPr>
            <a:r>
              <a:rPr lang="es-ES" altLang="en-US" smtClean="0"/>
              <a:t>Su estado tendrá maneras específicas para que los padres y escuelas resuelvan sus diferencias. Usted necesita averiguar cuáles son las políticas de su estado. Su departamento local de educación especial probablemente tendrá estas pautas.  Estas se explican en las Garantías de Procedimiento – Manual de los Padres que se le entregan al padre por lo menos una vez al año.</a:t>
            </a:r>
            <a:endParaRPr lang="en-US" altLang="en-US" smtClean="0"/>
          </a:p>
          <a:p>
            <a:pPr eaLnBrk="1" hangingPunct="1">
              <a:spcBef>
                <a:spcPct val="0"/>
              </a:spcBef>
            </a:pPr>
            <a:endParaRPr lang="en-US" altLang="en-US" smtClean="0"/>
          </a:p>
          <a:p>
            <a:pPr eaLnBrk="1" hangingPunct="1">
              <a:spcBef>
                <a:spcPct val="0"/>
              </a:spcBef>
            </a:pPr>
            <a:r>
              <a:rPr lang="en-US" altLang="en-US" smtClean="0"/>
              <a:t>www.directionservice.org/cadre/index_espanol.cfm</a:t>
            </a:r>
          </a:p>
          <a:p>
            <a:pPr eaLnBrk="1" hangingPunct="1">
              <a:spcBef>
                <a:spcPct val="0"/>
              </a:spcBef>
            </a:pPr>
            <a:r>
              <a:rPr lang="en-US" altLang="en-US" smtClean="0"/>
              <a:t>www.parentcenterhub.org/topics/resolucion-de-disputas/</a:t>
            </a:r>
          </a:p>
          <a:p>
            <a:pPr eaLnBrk="1" hangingPunct="1">
              <a:spcBef>
                <a:spcPct val="0"/>
              </a:spcBef>
            </a:pPr>
            <a:r>
              <a:rPr lang="en-US" altLang="en-US" smtClean="0"/>
              <a:t>www.parentcenterhub.org/repository/carta-desacuerdos/</a:t>
            </a:r>
          </a:p>
          <a:p>
            <a:pPr eaLnBrk="1" hangingPunct="1">
              <a:spcBef>
                <a:spcPct val="0"/>
              </a:spcBef>
            </a:pPr>
            <a:r>
              <a:rPr lang="es-ES" altLang="en-US" smtClean="0"/>
              <a:t>Modelos de cartas: Cómo comunicarse durante la resolución de un conflicto:</a:t>
            </a:r>
            <a:r>
              <a:rPr lang="en-US" altLang="en-US" smtClean="0"/>
              <a:t> https://www.understood.org/es-mx/school-learning/your-childs-rights/dispute-resolution/sample-letters-how-to-communicate-during-dispute-resolution</a:t>
            </a:r>
          </a:p>
          <a:p>
            <a:pPr eaLnBrk="1" hangingPunct="1">
              <a:spcBef>
                <a:spcPct val="0"/>
              </a:spcBef>
            </a:pPr>
            <a:r>
              <a:rPr lang="en-US" altLang="en-US" smtClean="0"/>
              <a:t>www.understood.org/es-mx/school-learning/your-childs-rights/dispute-resolution/at-a-glance-options-for-dispute-resolution</a:t>
            </a:r>
          </a:p>
        </p:txBody>
      </p:sp>
      <p:sp>
        <p:nvSpPr>
          <p:cNvPr id="7373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514D7E44-40A0-4152-A605-83255D3DDAAD}" type="slidenum">
              <a:rPr lang="en-US" altLang="en-US" smtClean="0">
                <a:solidFill>
                  <a:srgbClr val="000000"/>
                </a:solidFill>
                <a:latin typeface="Gill Sans"/>
                <a:ea typeface="ヒラギノ角ゴ Pro W3"/>
                <a:cs typeface="ヒラギノ角ゴ Pro W3"/>
                <a:sym typeface="Gill Sans"/>
              </a:rPr>
              <a:pPr eaLnBrk="1" hangingPunct="1"/>
              <a:t>31</a:t>
            </a:fld>
            <a:endParaRPr lang="en-US" altLang="en-US" smtClean="0">
              <a:solidFill>
                <a:srgbClr val="000000"/>
              </a:solidFill>
              <a:latin typeface="Gill Sans"/>
              <a:ea typeface="ヒラギノ角ゴ Pro W3"/>
              <a:cs typeface="ヒラギノ角ゴ Pro W3"/>
              <a:sym typeface="Gill Sans"/>
            </a:endParaRPr>
          </a:p>
        </p:txBody>
      </p:sp>
      <p:sp>
        <p:nvSpPr>
          <p:cNvPr id="7373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Exhorte a los padres de familia a permanecer en contacto con su Centro de Capacitación e Información local y participen en clases y capacitaciones y se mantengan informado de las actividades que los centros patrocinan durante TODO el año.</a:t>
            </a:r>
          </a:p>
          <a:p>
            <a:endParaRPr lang="en-US" altLang="en-US" smtClean="0"/>
          </a:p>
          <a:p>
            <a:r>
              <a:rPr lang="en-US" altLang="en-US" smtClean="0"/>
              <a:t>Invite a los padres a ser parte de grupos de apoyo en su comunidad y póngalos en contacto con organizaciones comunitarias que los pueden ayudar a adquirir habilidades: aprender inglés, escribir cartas, navegar el internet, acompañarlos a las reuniones del IEP, etc.</a:t>
            </a:r>
          </a:p>
          <a:p>
            <a:endParaRPr lang="en-US" altLang="en-US" smtClean="0"/>
          </a:p>
          <a:p>
            <a:r>
              <a:rPr lang="en-US" altLang="en-US" smtClean="0"/>
              <a:t>Los padres que han adquirido habilidades y destrezas y muestran interés en ayudar a otros padres y en hacer cambios positivos en las políticas locales pueden ser enlistados para convertirse en Padres como Líderes Colaboradores.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8F2B790-1AB7-4C4A-8E1D-AB00D1DC4FEA}" type="slidenum">
              <a:rPr lang="en-US" altLang="en-US" smtClean="0">
                <a:solidFill>
                  <a:srgbClr val="000000"/>
                </a:solidFill>
              </a:rPr>
              <a:pPr eaLnBrk="1" hangingPunct="1"/>
              <a:t>32</a:t>
            </a:fld>
            <a:endParaRPr lang="en-US" altLang="en-US" smtClean="0">
              <a:solidFill>
                <a:srgbClr val="000000"/>
              </a:solidFill>
            </a:endParaRPr>
          </a:p>
        </p:txBody>
      </p:sp>
      <p:sp>
        <p:nvSpPr>
          <p:cNvPr id="7475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8F2B790-1AB7-4C4A-8E1D-AB00D1DC4FEA}" type="slidenum">
              <a:rPr lang="en-US" altLang="en-US" smtClean="0">
                <a:solidFill>
                  <a:srgbClr val="000000"/>
                </a:solidFill>
              </a:rPr>
              <a:pPr eaLnBrk="1" hangingPunct="1"/>
              <a:t>33</a:t>
            </a:fld>
            <a:endParaRPr lang="en-US" altLang="en-US" smtClean="0">
              <a:solidFill>
                <a:srgbClr val="000000"/>
              </a:solidFill>
            </a:endParaRPr>
          </a:p>
        </p:txBody>
      </p:sp>
      <p:sp>
        <p:nvSpPr>
          <p:cNvPr id="7475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8F2B790-1AB7-4C4A-8E1D-AB00D1DC4FEA}" type="slidenum">
              <a:rPr lang="en-US" altLang="en-US" smtClean="0">
                <a:solidFill>
                  <a:srgbClr val="000000"/>
                </a:solidFill>
              </a:rPr>
              <a:pPr eaLnBrk="1" hangingPunct="1"/>
              <a:t>34</a:t>
            </a:fld>
            <a:endParaRPr lang="en-US" altLang="en-US" smtClean="0">
              <a:solidFill>
                <a:srgbClr val="000000"/>
              </a:solidFill>
            </a:endParaRPr>
          </a:p>
        </p:txBody>
      </p:sp>
      <p:sp>
        <p:nvSpPr>
          <p:cNvPr id="7475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62417" indent="-362417" defTabSz="966442">
              <a:spcBef>
                <a:spcPct val="20000"/>
              </a:spcBef>
              <a:buFont typeface="Arial" panose="020B0604020202020204" pitchFamily="34" charset="0"/>
              <a:buChar char="•"/>
              <a:defRPr/>
            </a:pPr>
            <a:r>
              <a:rPr lang="es-US" dirty="0">
                <a:solidFill>
                  <a:prstClr val="black"/>
                </a:solidFill>
              </a:rPr>
              <a:t>Analice los materiales: </a:t>
            </a:r>
            <a:r>
              <a:rPr lang="es-US" dirty="0"/>
              <a:t>Tenga precaución. Las reglas comúnmente varían de estado a estado aun cuando la ley IDEA es una ley federal. Los materiales de otros estados podrían no ser apropiados para la región o el estado en el cual usted trabaja. También asegúrese que los materiales sean lingüística y culturalmente apropiados. </a:t>
            </a:r>
            <a:r>
              <a:rPr lang="es-US" dirty="0">
                <a:solidFill>
                  <a:srgbClr val="FF0000"/>
                </a:solidFill>
              </a:rPr>
              <a:t>Esto significa….</a:t>
            </a:r>
          </a:p>
          <a:p>
            <a:pPr marL="362417" indent="-362417" defTabSz="966442">
              <a:spcBef>
                <a:spcPct val="20000"/>
              </a:spcBef>
              <a:buFont typeface="Arial" panose="020B0604020202020204" pitchFamily="34" charset="0"/>
              <a:buChar char="•"/>
              <a:defRPr/>
            </a:pPr>
            <a:r>
              <a:rPr lang="es-US" dirty="0">
                <a:solidFill>
                  <a:prstClr val="black"/>
                </a:solidFill>
              </a:rPr>
              <a:t>Utilice la guía de educación especial de su estado: utilice un lenguaje uniforme</a:t>
            </a:r>
          </a:p>
          <a:p>
            <a:pPr marL="362417" indent="-362417" defTabSz="966442">
              <a:spcBef>
                <a:spcPct val="20000"/>
              </a:spcBef>
              <a:buFont typeface="Arial" panose="020B0604020202020204" pitchFamily="34" charset="0"/>
              <a:buChar char="•"/>
              <a:defRPr/>
            </a:pPr>
            <a:r>
              <a:rPr lang="es-US" dirty="0">
                <a:solidFill>
                  <a:prstClr val="black"/>
                </a:solidFill>
              </a:rPr>
              <a:t>Consulte con sus superiores: pida y de ideas sobre materiales en español que necesita y/o que puede adaptar para su Centro. Por ejemplo: hojas de información, enlaces a otros sitios web, videos, etc. También tome en consideración las políticas de su agencia con respecto al tipo de apoyo que se espera, usted de a sus consumidores. Por ejemplo: escribir una carta en nombre de la familia es muy diferente a asistir a la familia para que escriban la carta por ellos mismos.</a:t>
            </a:r>
          </a:p>
          <a:p>
            <a:pPr marL="362417" indent="-362417" defTabSz="966442">
              <a:spcBef>
                <a:spcPct val="20000"/>
              </a:spcBef>
              <a:buFont typeface="Arial" panose="020B0604020202020204" pitchFamily="34" charset="0"/>
              <a:buChar char="•"/>
              <a:defRPr/>
            </a:pPr>
            <a:r>
              <a:rPr lang="es-US" dirty="0">
                <a:solidFill>
                  <a:prstClr val="black"/>
                </a:solidFill>
              </a:rPr>
              <a:t>Solicite asistencia técnica: Los Centros de Asistencia Técnica para los Centros para Padres pueden ayudarle a identificar sus necesidades y desarrollar un plan a corto o largo plazo, para mejorar los servicios a padres que hablan español. Además, los </a:t>
            </a:r>
            <a:r>
              <a:rPr lang="es-US" dirty="0" err="1">
                <a:solidFill>
                  <a:prstClr val="black"/>
                </a:solidFill>
              </a:rPr>
              <a:t>PTACs</a:t>
            </a:r>
            <a:r>
              <a:rPr lang="es-US" dirty="0">
                <a:solidFill>
                  <a:prstClr val="black"/>
                </a:solidFill>
              </a:rPr>
              <a:t> pueden proveen oportunidades para involucrarse con otros centros para padres similares al suyo para </a:t>
            </a:r>
            <a:r>
              <a:rPr lang="es-US" dirty="0" smtClean="0">
                <a:solidFill>
                  <a:prstClr val="black"/>
                </a:solidFill>
              </a:rPr>
              <a:t>mutuo apoyo</a:t>
            </a:r>
            <a:r>
              <a:rPr lang="es-US" dirty="0">
                <a:solidFill>
                  <a:prstClr val="black"/>
                </a:solidFill>
              </a:rPr>
              <a:t>.</a:t>
            </a:r>
          </a:p>
          <a:p>
            <a:pPr marL="362417" indent="-362417" defTabSz="966442">
              <a:spcBef>
                <a:spcPct val="20000"/>
              </a:spcBef>
              <a:buFont typeface="Arial" panose="020B0604020202020204" pitchFamily="34" charset="0"/>
              <a:buChar char="•"/>
              <a:defRPr/>
            </a:pPr>
            <a:r>
              <a:rPr lang="es-US" dirty="0">
                <a:solidFill>
                  <a:prstClr val="black"/>
                </a:solidFill>
              </a:rPr>
              <a:t>Tome ventaja de cualquier oportunidad de desarrollo profesional, la mayoría de esta información es proveída a través Myriam Alizo y el CPIR, y el Centro </a:t>
            </a:r>
            <a:r>
              <a:rPr lang="es-US" dirty="0" smtClean="0">
                <a:solidFill>
                  <a:prstClr val="black"/>
                </a:solidFill>
              </a:rPr>
              <a:t>para </a:t>
            </a:r>
            <a:r>
              <a:rPr lang="es-US" dirty="0">
                <a:solidFill>
                  <a:prstClr val="black"/>
                </a:solidFill>
              </a:rPr>
              <a:t>la Resolución </a:t>
            </a:r>
            <a:r>
              <a:rPr lang="es-US" dirty="0" smtClean="0">
                <a:solidFill>
                  <a:prstClr val="black"/>
                </a:solidFill>
              </a:rPr>
              <a:t>Apropiada de </a:t>
            </a:r>
            <a:r>
              <a:rPr lang="es-US" dirty="0">
                <a:solidFill>
                  <a:prstClr val="black"/>
                </a:solidFill>
              </a:rPr>
              <a:t>Disputas en la Educación Especial (CADRE). Entienda sobre otras opciones para solucionar desacuerdos sobre educación especial incluyendo las opciones que animan la colaboración entre los padres y las escuelas y que dan a los padres más control sobre los </a:t>
            </a:r>
            <a:r>
              <a:rPr lang="es-ES" dirty="0">
                <a:solidFill>
                  <a:prstClr val="black"/>
                </a:solidFill>
              </a:rPr>
              <a:t>resultados así como lo es la </a:t>
            </a:r>
            <a:r>
              <a:rPr lang="es-ES" dirty="0" smtClean="0">
                <a:solidFill>
                  <a:prstClr val="black"/>
                </a:solidFill>
              </a:rPr>
              <a:t>mediación</a:t>
            </a:r>
            <a:r>
              <a:rPr lang="es-ES" dirty="0">
                <a:solidFill>
                  <a:prstClr val="black"/>
                </a:solidFill>
              </a:rPr>
              <a:t>, la facilitación de </a:t>
            </a:r>
            <a:r>
              <a:rPr lang="es-ES" dirty="0" smtClean="0">
                <a:solidFill>
                  <a:prstClr val="black"/>
                </a:solidFill>
              </a:rPr>
              <a:t>IEP.</a:t>
            </a:r>
            <a:endParaRPr lang="es-ES" dirty="0">
              <a:solidFill>
                <a:prstClr val="black"/>
              </a:solidFill>
            </a:endParaRPr>
          </a:p>
          <a:p>
            <a:pPr defTabSz="966442">
              <a:spcBef>
                <a:spcPct val="20000"/>
              </a:spcBef>
              <a:defRPr/>
            </a:pPr>
            <a:endParaRPr lang="es-ES" dirty="0">
              <a:solidFill>
                <a:prstClr val="black"/>
              </a:solidFill>
            </a:endParaRPr>
          </a:p>
          <a:p>
            <a:pPr defTabSz="966442">
              <a:spcBef>
                <a:spcPct val="20000"/>
              </a:spcBef>
              <a:defRPr/>
            </a:pPr>
            <a:r>
              <a:rPr lang="es-ES" dirty="0">
                <a:solidFill>
                  <a:prstClr val="black"/>
                </a:solidFill>
              </a:rPr>
              <a:t>CONCLUSION:</a:t>
            </a:r>
          </a:p>
          <a:p>
            <a:pPr defTabSz="966442">
              <a:spcBef>
                <a:spcPct val="20000"/>
              </a:spcBef>
              <a:defRPr/>
            </a:pPr>
            <a:r>
              <a:rPr lang="es-ES" dirty="0" smtClean="0"/>
              <a:t>Recuerde que la mayoría de las estrategias compartidas durante este taller pueden ser utilizadas para apoyar a familias que reciben servicios de Intervención Temprana o Parte C, como los en el programa de Nacimiento-a-Tres.</a:t>
            </a:r>
            <a:endParaRPr lang="es-E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3FC65A3-30D4-4205-8A83-71005489F4D6}" type="slidenum">
              <a:rPr lang="en-US" altLang="en-US" smtClean="0"/>
              <a:pPr eaLnBrk="1" hangingPunct="1"/>
              <a:t>35</a:t>
            </a:fld>
            <a:endParaRPr lang="en-US" altLang="en-US" smtClean="0"/>
          </a:p>
        </p:txBody>
      </p:sp>
      <p:sp>
        <p:nvSpPr>
          <p:cNvPr id="7885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9A91FA-E01C-4B60-AAFA-37D4D45CC7C8}" type="slidenum">
              <a:rPr lang="en-US" altLang="en-US" smtClean="0"/>
              <a:pPr eaLnBrk="1" hangingPunct="1"/>
              <a:t>36</a:t>
            </a:fld>
            <a:endParaRPr lang="en-US" altLang="en-US" smtClean="0"/>
          </a:p>
        </p:txBody>
      </p:sp>
      <p:sp>
        <p:nvSpPr>
          <p:cNvPr id="757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B73958E-B0F9-4E29-8F21-E87D77BE33EC}" type="slidenum">
              <a:rPr lang="en-US" altLang="en-US" smtClean="0"/>
              <a:pPr eaLnBrk="1" hangingPunct="1"/>
              <a:t>37</a:t>
            </a:fld>
            <a:endParaRPr lang="en-US" altLang="en-US" smtClean="0"/>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FFDF8A8-8B77-4D68-B73C-8E2582EE63EE}" type="slidenum">
              <a:rPr lang="en-US" altLang="en-US" smtClean="0"/>
              <a:pPr eaLnBrk="1" hangingPunct="1"/>
              <a:t>38</a:t>
            </a:fld>
            <a:endParaRPr lang="en-US" altLang="en-US" smtClean="0"/>
          </a:p>
        </p:txBody>
      </p:sp>
      <p:sp>
        <p:nvSpPr>
          <p:cNvPr id="778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D7D051D-91BF-4727-B1A0-74D34D565F58}" type="slidenum">
              <a:rPr lang="en-US" altLang="en-US" smtClean="0"/>
              <a:pPr eaLnBrk="1" hangingPunct="1"/>
              <a:t>39</a:t>
            </a:fld>
            <a:endParaRPr lang="en-US" altLang="en-US" smtClean="0"/>
          </a:p>
        </p:txBody>
      </p:sp>
      <p:sp>
        <p:nvSpPr>
          <p:cNvPr id="8090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328"/>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B27E09B-A671-4716-A447-AFC7966C2DDC}" type="slidenum">
              <a:rPr lang="en-US" altLang="en-US" smtClean="0"/>
              <a:pPr eaLnBrk="1" hangingPunct="1"/>
              <a:t>4</a:t>
            </a:fld>
            <a:endParaRPr lang="en-US" altLang="en-US" smtClean="0"/>
          </a:p>
        </p:txBody>
      </p:sp>
      <p:sp>
        <p:nvSpPr>
          <p:cNvPr id="4608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4974">
              <a:spcBef>
                <a:spcPct val="20000"/>
              </a:spcBef>
            </a:pPr>
            <a:endParaRPr lang="es-E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75EE309-6C7C-45A7-B3B9-FEDCAEFE23F3}" type="slidenum">
              <a:rPr lang="en-US" altLang="en-US" smtClean="0"/>
              <a:pPr eaLnBrk="1" hangingPunct="1"/>
              <a:t>40</a:t>
            </a:fld>
            <a:endParaRPr lang="en-US" altLang="en-US" smtClean="0"/>
          </a:p>
        </p:txBody>
      </p:sp>
      <p:sp>
        <p:nvSpPr>
          <p:cNvPr id="7987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826E04C-6F54-4CAD-B12B-FEBD86E86B79}" type="slidenum">
              <a:rPr lang="en-US" altLang="en-US" smtClean="0">
                <a:solidFill>
                  <a:srgbClr val="000000"/>
                </a:solidFill>
              </a:rPr>
              <a:pPr eaLnBrk="1" hangingPunct="1"/>
              <a:t>41</a:t>
            </a:fld>
            <a:endParaRPr lang="en-US"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49917AD-C5BC-460D-AC37-C93F705426AA}" type="slidenum">
              <a:rPr lang="en-US" altLang="en-US" smtClean="0"/>
              <a:pPr eaLnBrk="1" hangingPunct="1"/>
              <a:t>5</a:t>
            </a:fld>
            <a:endParaRPr lang="en-US" alt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48C6F066-E899-4E74-BA27-77700DDFE0A4}" type="slidenum">
              <a:rPr lang="en-US" altLang="en-US" smtClean="0"/>
              <a:pPr eaLnBrk="1" hangingPunct="1"/>
              <a:t>6</a:t>
            </a:fld>
            <a:endParaRPr lang="en-US" alt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n-US" smtClean="0"/>
              <a:t>En las próximas diapositivas vamos a conversar sobre herramientas que empoderan. </a:t>
            </a:r>
          </a:p>
        </p:txBody>
      </p:sp>
      <p:sp>
        <p:nvSpPr>
          <p:cNvPr id="4813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F9C6A11-784B-4E0B-A871-A171BDF99E12}" type="slidenum">
              <a:rPr lang="en-US" altLang="en-US" smtClean="0"/>
              <a:pPr eaLnBrk="1" hangingPunct="1"/>
              <a:t>7</a:t>
            </a:fld>
            <a:endParaRPr lang="en-US" alt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Este </a:t>
            </a:r>
            <a:r>
              <a:rPr lang="en-US" altLang="en-US" dirty="0" err="1" smtClean="0"/>
              <a:t>documento</a:t>
            </a:r>
            <a:r>
              <a:rPr lang="en-US" altLang="en-US" dirty="0" smtClean="0"/>
              <a:t> </a:t>
            </a:r>
            <a:r>
              <a:rPr lang="en-US" altLang="en-US" dirty="0" err="1" smtClean="0"/>
              <a:t>ofrece</a:t>
            </a:r>
            <a:r>
              <a:rPr lang="en-US" altLang="en-US" dirty="0" smtClean="0"/>
              <a:t> </a:t>
            </a:r>
            <a:r>
              <a:rPr lang="en-US" altLang="en-US" dirty="0" err="1" smtClean="0"/>
              <a:t>información</a:t>
            </a:r>
            <a:r>
              <a:rPr lang="en-US" altLang="en-US" dirty="0" smtClean="0"/>
              <a:t> para las </a:t>
            </a:r>
            <a:r>
              <a:rPr lang="en-US" altLang="en-US" dirty="0" err="1" smtClean="0"/>
              <a:t>familias</a:t>
            </a:r>
            <a:r>
              <a:rPr lang="en-US" altLang="en-US" dirty="0" smtClean="0"/>
              <a:t> </a:t>
            </a:r>
            <a:r>
              <a:rPr lang="en-US" altLang="en-US" dirty="0" err="1" smtClean="0"/>
              <a:t>sobre</a:t>
            </a:r>
            <a:r>
              <a:rPr lang="en-US" altLang="en-US" dirty="0" smtClean="0"/>
              <a:t> la </a:t>
            </a:r>
            <a:r>
              <a:rPr lang="en-US" altLang="en-US" dirty="0" err="1" smtClean="0"/>
              <a:t>importancia</a:t>
            </a:r>
            <a:r>
              <a:rPr lang="en-US" altLang="en-US" dirty="0" smtClean="0"/>
              <a:t> de </a:t>
            </a:r>
            <a:r>
              <a:rPr lang="en-US" altLang="en-US" dirty="0" err="1" smtClean="0"/>
              <a:t>una</a:t>
            </a:r>
            <a:r>
              <a:rPr lang="en-US" altLang="en-US" dirty="0" smtClean="0"/>
              <a:t> </a:t>
            </a:r>
            <a:r>
              <a:rPr lang="en-US" altLang="en-US" dirty="0" err="1" smtClean="0"/>
              <a:t>buena</a:t>
            </a:r>
            <a:r>
              <a:rPr lang="en-US" altLang="en-US" dirty="0" smtClean="0"/>
              <a:t> </a:t>
            </a:r>
            <a:r>
              <a:rPr lang="en-US" altLang="en-US" dirty="0" err="1" smtClean="0"/>
              <a:t>comunicación</a:t>
            </a:r>
            <a:r>
              <a:rPr lang="en-US" altLang="en-US" dirty="0" smtClean="0"/>
              <a:t> entre </a:t>
            </a:r>
            <a:r>
              <a:rPr lang="en-US" altLang="en-US" dirty="0" err="1" smtClean="0"/>
              <a:t>los</a:t>
            </a:r>
            <a:r>
              <a:rPr lang="en-US" altLang="en-US" dirty="0" smtClean="0"/>
              <a:t> padres y la </a:t>
            </a:r>
            <a:r>
              <a:rPr lang="en-US" altLang="en-US" dirty="0" err="1" smtClean="0"/>
              <a:t>escuela</a:t>
            </a:r>
            <a:r>
              <a:rPr lang="en-US" altLang="en-US" dirty="0" smtClean="0"/>
              <a:t>. </a:t>
            </a:r>
            <a:r>
              <a:rPr lang="en-US" altLang="en-US" dirty="0" err="1" smtClean="0"/>
              <a:t>Estas</a:t>
            </a:r>
            <a:r>
              <a:rPr lang="en-US" altLang="en-US" dirty="0" smtClean="0"/>
              <a:t> </a:t>
            </a:r>
            <a:r>
              <a:rPr lang="en-US" altLang="en-US" dirty="0" err="1" smtClean="0"/>
              <a:t>estrategias</a:t>
            </a:r>
            <a:r>
              <a:rPr lang="en-US" altLang="en-US" dirty="0" smtClean="0"/>
              <a:t> se </a:t>
            </a:r>
            <a:r>
              <a:rPr lang="en-US" altLang="en-US" dirty="0" err="1" smtClean="0"/>
              <a:t>pueden</a:t>
            </a:r>
            <a:r>
              <a:rPr lang="en-US" altLang="en-US" dirty="0" smtClean="0"/>
              <a:t> </a:t>
            </a:r>
            <a:r>
              <a:rPr lang="en-US" altLang="en-US" dirty="0" err="1" smtClean="0"/>
              <a:t>utilizar</a:t>
            </a:r>
            <a:r>
              <a:rPr lang="en-US" altLang="en-US" dirty="0" smtClean="0"/>
              <a:t> </a:t>
            </a:r>
            <a:r>
              <a:rPr lang="en-US" altLang="en-US" dirty="0" err="1" smtClean="0"/>
              <a:t>durante</a:t>
            </a:r>
            <a:r>
              <a:rPr lang="en-US" altLang="en-US" dirty="0" smtClean="0"/>
              <a:t> la </a:t>
            </a:r>
            <a:r>
              <a:rPr lang="en-US" altLang="en-US" dirty="0" err="1" smtClean="0"/>
              <a:t>reunión</a:t>
            </a:r>
            <a:r>
              <a:rPr lang="en-US" altLang="en-US" dirty="0" smtClean="0"/>
              <a:t> del IEP.</a:t>
            </a:r>
          </a:p>
          <a:p>
            <a:pPr eaLnBrk="1" hangingPunct="1">
              <a:lnSpc>
                <a:spcPct val="90000"/>
              </a:lnSpc>
            </a:pPr>
            <a:r>
              <a:rPr lang="en-US" altLang="en-US" dirty="0" err="1" smtClean="0">
                <a:ea typeface="ＭＳ Ｐゴシック" pitchFamily="34" charset="-128"/>
              </a:rPr>
              <a:t>Empezar</a:t>
            </a:r>
            <a:r>
              <a:rPr lang="en-US" altLang="en-US" dirty="0" smtClean="0">
                <a:ea typeface="ＭＳ Ｐゴシック" pitchFamily="34" charset="-128"/>
              </a:rPr>
              <a:t> con </a:t>
            </a:r>
            <a:r>
              <a:rPr lang="en-US" altLang="en-US" dirty="0" err="1" smtClean="0">
                <a:ea typeface="ＭＳ Ｐゴシック" pitchFamily="34" charset="-128"/>
              </a:rPr>
              <a:t>una</a:t>
            </a:r>
            <a:r>
              <a:rPr lang="en-US" altLang="en-US" dirty="0" smtClean="0">
                <a:ea typeface="ＭＳ Ｐゴシック" pitchFamily="34" charset="-128"/>
              </a:rPr>
              <a:t> </a:t>
            </a:r>
            <a:r>
              <a:rPr lang="en-US" altLang="en-US" dirty="0" err="1" smtClean="0">
                <a:ea typeface="ＭＳ Ｐゴシック" pitchFamily="34" charset="-128"/>
              </a:rPr>
              <a:t>conversación</a:t>
            </a:r>
            <a:r>
              <a:rPr lang="en-US" altLang="en-US" dirty="0" smtClean="0">
                <a:ea typeface="ＭＳ Ｐゴシック" pitchFamily="34" charset="-128"/>
              </a:rPr>
              <a:t> </a:t>
            </a:r>
            <a:r>
              <a:rPr lang="en-US" altLang="en-US" dirty="0" err="1" smtClean="0">
                <a:ea typeface="ＭＳ Ｐゴシック" pitchFamily="34" charset="-128"/>
              </a:rPr>
              <a:t>positiva</a:t>
            </a:r>
            <a:r>
              <a:rPr lang="en-US" altLang="en-US" dirty="0" smtClean="0">
                <a:ea typeface="ＭＳ Ｐゴシック" pitchFamily="34" charset="-128"/>
              </a:rPr>
              <a:t>. </a:t>
            </a:r>
          </a:p>
          <a:p>
            <a:pPr eaLnBrk="1" hangingPunct="1">
              <a:lnSpc>
                <a:spcPct val="90000"/>
              </a:lnSpc>
            </a:pPr>
            <a:r>
              <a:rPr lang="en-US" altLang="en-US" dirty="0" err="1" smtClean="0">
                <a:ea typeface="ＭＳ Ｐゴシック" pitchFamily="34" charset="-128"/>
              </a:rPr>
              <a:t>Invitar</a:t>
            </a:r>
            <a:r>
              <a:rPr lang="en-US" altLang="en-US" dirty="0" smtClean="0">
                <a:ea typeface="ＭＳ Ｐゴシック" pitchFamily="34" charset="-128"/>
              </a:rPr>
              <a:t> a </a:t>
            </a:r>
            <a:r>
              <a:rPr lang="en-US" altLang="en-US" dirty="0" err="1" smtClean="0">
                <a:ea typeface="ＭＳ Ｐゴシック" pitchFamily="34" charset="-128"/>
              </a:rPr>
              <a:t>todos</a:t>
            </a:r>
            <a:r>
              <a:rPr lang="en-US" altLang="en-US" dirty="0" smtClean="0">
                <a:ea typeface="ＭＳ Ｐゴシック" pitchFamily="34" charset="-128"/>
              </a:rPr>
              <a:t> a </a:t>
            </a:r>
            <a:r>
              <a:rPr lang="en-US" altLang="en-US" dirty="0" err="1" smtClean="0">
                <a:ea typeface="ＭＳ Ｐゴシック" pitchFamily="34" charset="-128"/>
              </a:rPr>
              <a:t>hablar</a:t>
            </a:r>
            <a:r>
              <a:rPr lang="en-US" altLang="en-US" dirty="0" smtClean="0">
                <a:ea typeface="ＭＳ Ｐゴシック" pitchFamily="34" charset="-128"/>
              </a:rPr>
              <a:t> y a </a:t>
            </a:r>
            <a:r>
              <a:rPr lang="en-US" altLang="en-US" dirty="0" err="1" smtClean="0">
                <a:ea typeface="ＭＳ Ｐゴシック" pitchFamily="34" charset="-128"/>
              </a:rPr>
              <a:t>hacer</a:t>
            </a:r>
            <a:r>
              <a:rPr lang="en-US" altLang="en-US" dirty="0" smtClean="0">
                <a:ea typeface="ＭＳ Ｐゴシック" pitchFamily="34" charset="-128"/>
              </a:rPr>
              <a:t> </a:t>
            </a:r>
            <a:r>
              <a:rPr lang="en-US" altLang="en-US" dirty="0" err="1" smtClean="0">
                <a:ea typeface="ＭＳ Ｐゴシック" pitchFamily="34" charset="-128"/>
              </a:rPr>
              <a:t>preguntas</a:t>
            </a:r>
            <a:r>
              <a:rPr lang="en-US" altLang="en-US" dirty="0" smtClean="0">
                <a:ea typeface="ＭＳ Ｐゴシック" pitchFamily="34" charset="-128"/>
              </a:rPr>
              <a:t>.</a:t>
            </a:r>
          </a:p>
          <a:p>
            <a:pPr eaLnBrk="1" hangingPunct="1">
              <a:lnSpc>
                <a:spcPct val="90000"/>
              </a:lnSpc>
              <a:spcBef>
                <a:spcPct val="0"/>
              </a:spcBef>
            </a:pPr>
            <a:r>
              <a:rPr lang="en-US" altLang="en-US" dirty="0" err="1" smtClean="0">
                <a:ea typeface="ＭＳ Ｐゴシック" pitchFamily="34" charset="-128"/>
              </a:rPr>
              <a:t>Escuchar</a:t>
            </a:r>
            <a:r>
              <a:rPr lang="en-US" altLang="en-US" dirty="0" smtClean="0">
                <a:ea typeface="ＭＳ Ｐゴシック" pitchFamily="34" charset="-128"/>
              </a:rPr>
              <a:t> con </a:t>
            </a:r>
            <a:r>
              <a:rPr lang="en-US" altLang="en-US" dirty="0" err="1" smtClean="0">
                <a:ea typeface="ＭＳ Ｐゴシック" pitchFamily="34" charset="-128"/>
              </a:rPr>
              <a:t>interés</a:t>
            </a:r>
            <a:r>
              <a:rPr lang="en-US" altLang="en-US" dirty="0" smtClean="0">
                <a:ea typeface="ＭＳ Ｐゴシック" pitchFamily="34" charset="-128"/>
              </a:rPr>
              <a:t>.</a:t>
            </a:r>
          </a:p>
          <a:p>
            <a:pPr eaLnBrk="1" hangingPunct="1">
              <a:lnSpc>
                <a:spcPct val="90000"/>
              </a:lnSpc>
            </a:pPr>
            <a:r>
              <a:rPr lang="en-US" altLang="en-US" dirty="0" err="1" smtClean="0">
                <a:ea typeface="ＭＳ Ｐゴシック" pitchFamily="34" charset="-128"/>
              </a:rPr>
              <a:t>Mantener</a:t>
            </a:r>
            <a:r>
              <a:rPr lang="en-US" altLang="en-US" dirty="0" smtClean="0">
                <a:ea typeface="ＭＳ Ｐゴシック" pitchFamily="34" charset="-128"/>
              </a:rPr>
              <a:t> el </a:t>
            </a:r>
            <a:r>
              <a:rPr lang="en-US" altLang="en-US" dirty="0" err="1" smtClean="0">
                <a:ea typeface="ＭＳ Ｐゴシック" pitchFamily="34" charset="-128"/>
              </a:rPr>
              <a:t>enfoque</a:t>
            </a:r>
            <a:r>
              <a:rPr lang="en-US" altLang="en-US" dirty="0" smtClean="0">
                <a:ea typeface="ＭＳ Ｐゴシック" pitchFamily="34" charset="-128"/>
              </a:rPr>
              <a:t> </a:t>
            </a:r>
            <a:r>
              <a:rPr lang="en-US" altLang="en-US" dirty="0" err="1" smtClean="0">
                <a:ea typeface="ＭＳ Ｐゴシック" pitchFamily="34" charset="-128"/>
              </a:rPr>
              <a:t>en</a:t>
            </a:r>
            <a:r>
              <a:rPr lang="en-US" altLang="en-US" dirty="0" smtClean="0">
                <a:ea typeface="ＭＳ Ｐゴシック" pitchFamily="34" charset="-128"/>
              </a:rPr>
              <a:t> las </a:t>
            </a:r>
            <a:r>
              <a:rPr lang="en-US" altLang="en-US" dirty="0" err="1" smtClean="0">
                <a:ea typeface="ＭＳ Ｐゴシック" pitchFamily="34" charset="-128"/>
              </a:rPr>
              <a:t>necesidades</a:t>
            </a:r>
            <a:r>
              <a:rPr lang="en-US" altLang="en-US" dirty="0" smtClean="0">
                <a:ea typeface="ＭＳ Ｐゴシック" pitchFamily="34" charset="-128"/>
              </a:rPr>
              <a:t> </a:t>
            </a:r>
            <a:r>
              <a:rPr lang="en-US" altLang="en-US" dirty="0" err="1" smtClean="0">
                <a:ea typeface="ＭＳ Ｐゴシック" pitchFamily="34" charset="-128"/>
              </a:rPr>
              <a:t>individuales</a:t>
            </a:r>
            <a:r>
              <a:rPr lang="en-US" altLang="en-US" dirty="0" smtClean="0">
                <a:ea typeface="ＭＳ Ｐゴシック" pitchFamily="34" charset="-128"/>
              </a:rPr>
              <a:t> del </a:t>
            </a:r>
            <a:r>
              <a:rPr lang="en-US" altLang="en-US" dirty="0" err="1" smtClean="0">
                <a:ea typeface="ＭＳ Ｐゴシック" pitchFamily="34" charset="-128"/>
              </a:rPr>
              <a:t>niño</a:t>
            </a:r>
            <a:r>
              <a:rPr lang="en-US" altLang="en-US" dirty="0" smtClean="0">
                <a:ea typeface="ＭＳ Ｐゴシック" pitchFamily="34" charset="-128"/>
              </a:rPr>
              <a:t>.</a:t>
            </a:r>
          </a:p>
          <a:p>
            <a:pPr eaLnBrk="1" hangingPunct="1">
              <a:lnSpc>
                <a:spcPct val="90000"/>
              </a:lnSpc>
              <a:spcBef>
                <a:spcPct val="0"/>
              </a:spcBef>
            </a:pPr>
            <a:r>
              <a:rPr lang="en-US" altLang="en-US" dirty="0" err="1" smtClean="0">
                <a:ea typeface="ＭＳ Ｐゴシック" pitchFamily="34" charset="-128"/>
              </a:rPr>
              <a:t>Expresar</a:t>
            </a:r>
            <a:r>
              <a:rPr lang="en-US" altLang="en-US" dirty="0" smtClean="0">
                <a:ea typeface="ＭＳ Ｐゴシック" pitchFamily="34" charset="-128"/>
              </a:rPr>
              <a:t> </a:t>
            </a:r>
            <a:r>
              <a:rPr lang="en-US" altLang="en-US" dirty="0" err="1" smtClean="0">
                <a:ea typeface="ＭＳ Ｐゴシック" pitchFamily="34" charset="-128"/>
              </a:rPr>
              <a:t>sus</a:t>
            </a:r>
            <a:r>
              <a:rPr lang="en-US" altLang="en-US" dirty="0" smtClean="0">
                <a:ea typeface="ＭＳ Ｐゴシック" pitchFamily="34" charset="-128"/>
              </a:rPr>
              <a:t> </a:t>
            </a:r>
            <a:r>
              <a:rPr lang="en-US" altLang="en-US" dirty="0" err="1" smtClean="0">
                <a:ea typeface="ＭＳ Ｐゴシック" pitchFamily="34" charset="-128"/>
              </a:rPr>
              <a:t>preocupaciones</a:t>
            </a:r>
            <a:r>
              <a:rPr lang="en-US" altLang="en-US" dirty="0" smtClean="0">
                <a:ea typeface="ＭＳ Ｐゴシック" pitchFamily="34" charset="-128"/>
              </a:rPr>
              <a:t> y </a:t>
            </a:r>
            <a:r>
              <a:rPr lang="en-US" altLang="en-US" dirty="0" err="1" smtClean="0">
                <a:ea typeface="ＭＳ Ｐゴシック" pitchFamily="34" charset="-128"/>
              </a:rPr>
              <a:t>emociones</a:t>
            </a:r>
            <a:r>
              <a:rPr lang="en-US" altLang="en-US" dirty="0" smtClean="0">
                <a:ea typeface="ＭＳ Ｐゴシック" pitchFamily="34" charset="-128"/>
              </a:rPr>
              <a:t> de </a:t>
            </a:r>
            <a:r>
              <a:rPr lang="en-US" altLang="en-US" dirty="0" err="1" smtClean="0">
                <a:ea typeface="ＭＳ Ｐゴシック" pitchFamily="34" charset="-128"/>
              </a:rPr>
              <a:t>manera</a:t>
            </a:r>
            <a:r>
              <a:rPr lang="en-US" altLang="en-US" dirty="0" smtClean="0">
                <a:ea typeface="ＭＳ Ｐゴシック" pitchFamily="34" charset="-128"/>
              </a:rPr>
              <a:t> </a:t>
            </a:r>
            <a:r>
              <a:rPr lang="en-US" altLang="en-US" dirty="0" err="1" smtClean="0">
                <a:ea typeface="ＭＳ Ｐゴシック" pitchFamily="34" charset="-128"/>
              </a:rPr>
              <a:t>imparcial</a:t>
            </a:r>
            <a:r>
              <a:rPr lang="en-US" altLang="en-US" dirty="0" smtClean="0">
                <a:ea typeface="ＭＳ Ｐゴシック" pitchFamily="34" charset="-128"/>
              </a:rPr>
              <a:t>.</a:t>
            </a:r>
          </a:p>
          <a:p>
            <a:pPr eaLnBrk="1" hangingPunct="1">
              <a:lnSpc>
                <a:spcPct val="90000"/>
              </a:lnSpc>
              <a:spcBef>
                <a:spcPct val="0"/>
              </a:spcBef>
            </a:pPr>
            <a:r>
              <a:rPr lang="en-US" altLang="en-US" dirty="0" err="1" smtClean="0">
                <a:ea typeface="ＭＳ Ｐゴシック" pitchFamily="34" charset="-128"/>
              </a:rPr>
              <a:t>Resumir</a:t>
            </a:r>
            <a:r>
              <a:rPr lang="en-US" altLang="en-US" dirty="0" smtClean="0">
                <a:ea typeface="ＭＳ Ｐゴシック" pitchFamily="34" charset="-128"/>
              </a:rPr>
              <a:t> </a:t>
            </a:r>
            <a:r>
              <a:rPr lang="en-US" altLang="en-US" dirty="0" err="1" smtClean="0">
                <a:ea typeface="ＭＳ Ｐゴシック" pitchFamily="34" charset="-128"/>
              </a:rPr>
              <a:t>los</a:t>
            </a:r>
            <a:r>
              <a:rPr lang="en-US" altLang="en-US" dirty="0" smtClean="0">
                <a:ea typeface="ＭＳ Ｐゴシック" pitchFamily="34" charset="-128"/>
              </a:rPr>
              <a:t> </a:t>
            </a:r>
            <a:r>
              <a:rPr lang="en-US" altLang="en-US" dirty="0" err="1" smtClean="0">
                <a:ea typeface="ＭＳ Ｐゴシック" pitchFamily="34" charset="-128"/>
              </a:rPr>
              <a:t>puntos</a:t>
            </a:r>
            <a:r>
              <a:rPr lang="en-US" altLang="en-US" dirty="0" smtClean="0">
                <a:ea typeface="ＭＳ Ｐゴシック" pitchFamily="34" charset="-128"/>
              </a:rPr>
              <a:t> claves.</a:t>
            </a:r>
          </a:p>
          <a:p>
            <a:pPr eaLnBrk="1" hangingPunct="1">
              <a:lnSpc>
                <a:spcPct val="90000"/>
              </a:lnSpc>
            </a:pPr>
            <a:r>
              <a:rPr lang="en-US" altLang="en-US" dirty="0" err="1" smtClean="0">
                <a:ea typeface="ＭＳ Ｐゴシック" pitchFamily="34" charset="-128"/>
              </a:rPr>
              <a:t>Explorar</a:t>
            </a:r>
            <a:r>
              <a:rPr lang="en-US" altLang="en-US" dirty="0" smtClean="0">
                <a:ea typeface="ＭＳ Ｐゴシック" pitchFamily="34" charset="-128"/>
              </a:rPr>
              <a:t> </a:t>
            </a:r>
            <a:r>
              <a:rPr lang="en-US" altLang="en-US" dirty="0" err="1" smtClean="0">
                <a:ea typeface="ＭＳ Ｐゴシック" pitchFamily="34" charset="-128"/>
              </a:rPr>
              <a:t>soluciones</a:t>
            </a:r>
            <a:r>
              <a:rPr lang="en-US" altLang="en-US" dirty="0" smtClean="0">
                <a:ea typeface="ＭＳ Ｐゴシック" pitchFamily="34" charset="-128"/>
              </a:rPr>
              <a:t> </a:t>
            </a:r>
            <a:r>
              <a:rPr lang="en-US" altLang="en-US" dirty="0" err="1" smtClean="0">
                <a:ea typeface="ＭＳ Ｐゴシック" pitchFamily="34" charset="-128"/>
              </a:rPr>
              <a:t>basadas</a:t>
            </a:r>
            <a:r>
              <a:rPr lang="en-US" altLang="en-US" dirty="0" smtClean="0">
                <a:ea typeface="ＭＳ Ｐゴシック" pitchFamily="34" charset="-128"/>
              </a:rPr>
              <a:t> </a:t>
            </a:r>
            <a:r>
              <a:rPr lang="en-US" altLang="en-US" dirty="0" err="1" smtClean="0">
                <a:ea typeface="ＭＳ Ｐゴシック" pitchFamily="34" charset="-128"/>
              </a:rPr>
              <a:t>en</a:t>
            </a:r>
            <a:r>
              <a:rPr lang="en-US" altLang="en-US" dirty="0" smtClean="0">
                <a:ea typeface="ＭＳ Ｐゴシック" pitchFamily="34" charset="-128"/>
              </a:rPr>
              <a:t> </a:t>
            </a:r>
            <a:r>
              <a:rPr lang="en-US" altLang="en-US" dirty="0" err="1" smtClean="0">
                <a:ea typeface="ＭＳ Ｐゴシック" pitchFamily="34" charset="-128"/>
              </a:rPr>
              <a:t>los</a:t>
            </a:r>
            <a:r>
              <a:rPr lang="en-US" altLang="en-US" dirty="0" smtClean="0">
                <a:ea typeface="ＭＳ Ｐゴシック" pitchFamily="34" charset="-128"/>
              </a:rPr>
              <a:t> </a:t>
            </a:r>
            <a:r>
              <a:rPr lang="en-US" altLang="en-US" dirty="0" err="1" smtClean="0">
                <a:ea typeface="ＭＳ Ｐゴシック" pitchFamily="34" charset="-128"/>
              </a:rPr>
              <a:t>intereses</a:t>
            </a:r>
            <a:r>
              <a:rPr lang="en-US" altLang="en-US" dirty="0" smtClean="0">
                <a:ea typeface="ＭＳ Ｐゴシック" pitchFamily="34" charset="-128"/>
              </a:rPr>
              <a:t> </a:t>
            </a:r>
            <a:r>
              <a:rPr lang="en-US" altLang="en-US" dirty="0" err="1" smtClean="0">
                <a:ea typeface="ＭＳ Ｐゴシック" pitchFamily="34" charset="-128"/>
              </a:rPr>
              <a:t>identificados</a:t>
            </a:r>
            <a:r>
              <a:rPr lang="en-US" altLang="en-US" dirty="0" smtClean="0">
                <a:ea typeface="ＭＳ Ｐゴシック" pitchFamily="34" charset="-128"/>
              </a:rPr>
              <a:t>.</a:t>
            </a:r>
          </a:p>
        </p:txBody>
      </p:sp>
      <p:sp>
        <p:nvSpPr>
          <p:cNvPr id="4915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236F925-0D83-4512-AA96-EDB563A12C46}" type="slidenum">
              <a:rPr lang="en-US" altLang="en-US" smtClean="0"/>
              <a:pPr eaLnBrk="1" hangingPunct="1"/>
              <a:t>8</a:t>
            </a:fld>
            <a:endParaRPr lang="en-US" alt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smtClean="0"/>
              <a:t>Documento</a:t>
            </a:r>
            <a:r>
              <a:rPr lang="en-US" altLang="en-US" dirty="0" smtClean="0"/>
              <a:t> de SPAN </a:t>
            </a:r>
            <a:r>
              <a:rPr lang="en-US" altLang="en-US" dirty="0" err="1" smtClean="0"/>
              <a:t>muy</a:t>
            </a:r>
            <a:r>
              <a:rPr lang="en-US" altLang="en-US" dirty="0" smtClean="0"/>
              <a:t> </a:t>
            </a:r>
            <a:r>
              <a:rPr lang="en-US" altLang="en-US" dirty="0" err="1" smtClean="0"/>
              <a:t>útil</a:t>
            </a:r>
            <a:r>
              <a:rPr lang="en-US" altLang="en-US" dirty="0" smtClean="0"/>
              <a:t> </a:t>
            </a:r>
            <a:r>
              <a:rPr lang="en-US" altLang="en-US" dirty="0" err="1" smtClean="0"/>
              <a:t>en</a:t>
            </a:r>
            <a:r>
              <a:rPr lang="en-US" altLang="en-US" dirty="0" smtClean="0"/>
              <a:t> la </a:t>
            </a:r>
            <a:r>
              <a:rPr lang="en-US" altLang="en-US" dirty="0" err="1" smtClean="0"/>
              <a:t>preparación</a:t>
            </a:r>
            <a:r>
              <a:rPr lang="en-US" altLang="en-US" dirty="0" smtClean="0"/>
              <a:t> para la </a:t>
            </a:r>
            <a:r>
              <a:rPr lang="en-US" altLang="en-US" dirty="0" err="1" smtClean="0"/>
              <a:t>reunión</a:t>
            </a:r>
            <a:r>
              <a:rPr lang="en-US" altLang="en-US" dirty="0" smtClean="0"/>
              <a:t> del IEP. </a:t>
            </a:r>
            <a:r>
              <a:rPr lang="en-US" altLang="en-US" dirty="0" err="1" smtClean="0"/>
              <a:t>Permite</a:t>
            </a:r>
            <a:r>
              <a:rPr lang="en-US" altLang="en-US" dirty="0" smtClean="0"/>
              <a:t> a </a:t>
            </a:r>
            <a:r>
              <a:rPr lang="en-US" altLang="en-US" dirty="0" err="1" smtClean="0"/>
              <a:t>todos</a:t>
            </a:r>
            <a:r>
              <a:rPr lang="en-US" altLang="en-US" dirty="0" smtClean="0"/>
              <a:t> </a:t>
            </a:r>
            <a:r>
              <a:rPr lang="en-US" altLang="en-US" dirty="0" err="1" smtClean="0"/>
              <a:t>los</a:t>
            </a:r>
            <a:r>
              <a:rPr lang="en-US" altLang="en-US" dirty="0" smtClean="0"/>
              <a:t> </a:t>
            </a:r>
            <a:r>
              <a:rPr lang="en-US" altLang="en-US" dirty="0" err="1" smtClean="0"/>
              <a:t>miembros</a:t>
            </a:r>
            <a:r>
              <a:rPr lang="en-US" altLang="en-US" dirty="0" smtClean="0"/>
              <a:t> del </a:t>
            </a:r>
            <a:r>
              <a:rPr lang="en-US" altLang="en-US" dirty="0" err="1" smtClean="0"/>
              <a:t>equipo</a:t>
            </a:r>
            <a:r>
              <a:rPr lang="en-US" altLang="en-US" dirty="0" smtClean="0"/>
              <a:t> del IEP </a:t>
            </a:r>
            <a:r>
              <a:rPr lang="en-US" altLang="en-US" dirty="0" err="1" smtClean="0"/>
              <a:t>reflexionar</a:t>
            </a:r>
            <a:r>
              <a:rPr lang="en-US" altLang="en-US" dirty="0" smtClean="0"/>
              <a:t> de </a:t>
            </a:r>
            <a:r>
              <a:rPr lang="en-US" altLang="en-US" dirty="0" err="1" smtClean="0"/>
              <a:t>manera</a:t>
            </a:r>
            <a:r>
              <a:rPr lang="en-US" altLang="en-US" dirty="0" smtClean="0"/>
              <a:t> </a:t>
            </a:r>
            <a:r>
              <a:rPr lang="en-US" altLang="en-US" dirty="0" err="1" smtClean="0"/>
              <a:t>muy</a:t>
            </a:r>
            <a:r>
              <a:rPr lang="en-US" altLang="en-US" dirty="0" smtClean="0"/>
              <a:t> </a:t>
            </a:r>
            <a:r>
              <a:rPr lang="en-US" altLang="en-US" dirty="0" err="1" smtClean="0"/>
              <a:t>sencilla</a:t>
            </a:r>
            <a:r>
              <a:rPr lang="en-US" altLang="en-US" dirty="0" smtClean="0"/>
              <a:t> </a:t>
            </a:r>
            <a:r>
              <a:rPr lang="en-US" altLang="en-US" dirty="0" err="1" smtClean="0"/>
              <a:t>sobre</a:t>
            </a:r>
            <a:r>
              <a:rPr lang="en-US" altLang="en-US" dirty="0" smtClean="0"/>
              <a:t> las </a:t>
            </a:r>
            <a:r>
              <a:rPr lang="en-US" altLang="en-US" dirty="0" err="1" smtClean="0"/>
              <a:t>destrezas</a:t>
            </a:r>
            <a:r>
              <a:rPr lang="en-US" altLang="en-US" dirty="0" smtClean="0"/>
              <a:t>, </a:t>
            </a:r>
            <a:r>
              <a:rPr lang="en-US" altLang="en-US" dirty="0" err="1" smtClean="0"/>
              <a:t>dificultades</a:t>
            </a:r>
            <a:r>
              <a:rPr lang="en-US" altLang="en-US" dirty="0" smtClean="0"/>
              <a:t>, </a:t>
            </a:r>
            <a:r>
              <a:rPr lang="en-US" altLang="en-US" dirty="0" err="1" smtClean="0"/>
              <a:t>preferencias</a:t>
            </a:r>
            <a:r>
              <a:rPr lang="en-US" altLang="en-US" dirty="0" smtClean="0"/>
              <a:t>, </a:t>
            </a:r>
            <a:r>
              <a:rPr lang="en-US" altLang="en-US" dirty="0" err="1" smtClean="0"/>
              <a:t>objetivos</a:t>
            </a:r>
            <a:r>
              <a:rPr lang="en-US" altLang="en-US" dirty="0" smtClean="0"/>
              <a:t> y </a:t>
            </a:r>
            <a:r>
              <a:rPr lang="en-US" altLang="en-US" dirty="0" err="1" smtClean="0"/>
              <a:t>estilos</a:t>
            </a:r>
            <a:r>
              <a:rPr lang="en-US" altLang="en-US" dirty="0" smtClean="0"/>
              <a:t> de </a:t>
            </a:r>
            <a:r>
              <a:rPr lang="en-US" altLang="en-US" dirty="0" err="1" smtClean="0"/>
              <a:t>aprendizaje</a:t>
            </a:r>
            <a:r>
              <a:rPr lang="en-US" altLang="en-US" dirty="0" smtClean="0"/>
              <a:t> del </a:t>
            </a:r>
            <a:r>
              <a:rPr lang="en-US" altLang="en-US" dirty="0" err="1" smtClean="0"/>
              <a:t>estudiante</a:t>
            </a:r>
            <a:r>
              <a:rPr lang="en-US" altLang="en-US" dirty="0" smtClean="0"/>
              <a:t>.</a:t>
            </a:r>
          </a:p>
          <a:p>
            <a:pPr eaLnBrk="1" hangingPunct="1">
              <a:spcBef>
                <a:spcPct val="0"/>
              </a:spcBef>
            </a:pPr>
            <a:r>
              <a:rPr lang="es-ES" altLang="en-US" dirty="0" smtClean="0"/>
              <a:t>Hable con su hijo sobre la reunión que va a tener lugar y pregúntele acerca de la escuela.</a:t>
            </a:r>
          </a:p>
        </p:txBody>
      </p:sp>
      <p:sp>
        <p:nvSpPr>
          <p:cNvPr id="5018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5793EC44-B2C3-48C3-B7DD-E5B41DC86230}" type="slidenum">
              <a:rPr lang="en-US" altLang="en-US" smtClean="0"/>
              <a:pPr eaLnBrk="1" hangingPunct="1"/>
              <a:t>9</a:t>
            </a:fld>
            <a:endParaRPr lang="en-US" alt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smtClean="0"/>
              <a:t>Los padres tienen el derecho de recibir la notificación previa por escrito siempre que la escuela acepte (o rechace): evaluar a su hijo, cambiar la identificación de la discapacidad de su hijo, cambiar la ubicación educativa de su hijo, o cambiar la manera en la que se proporciona la FAPE a su hijo.</a:t>
            </a:r>
          </a:p>
          <a:p>
            <a:r>
              <a:rPr lang="es-ES" altLang="en-US" smtClean="0"/>
              <a:t>El mismo archivo electrónico contiene enlaces con las siguientes cartas modelo:</a:t>
            </a:r>
          </a:p>
          <a:p>
            <a:r>
              <a:rPr lang="es-US" altLang="en-US" smtClean="0"/>
              <a:t>Carta 1. Cómo solicitar una evaluación de su niño a fin de recibir servicios de educación especial.</a:t>
            </a:r>
            <a:endParaRPr lang="en-US" altLang="en-US" smtClean="0"/>
          </a:p>
          <a:p>
            <a:r>
              <a:rPr lang="es-US" altLang="en-US" smtClean="0"/>
              <a:t>Carta 2. Cómo solicitar una reunión para revisar el IEP de su niño.</a:t>
            </a:r>
            <a:endParaRPr lang="en-US" altLang="en-US" smtClean="0"/>
          </a:p>
          <a:p>
            <a:r>
              <a:rPr lang="es-US" altLang="en-US" smtClean="0"/>
              <a:t>Carta 3. Cómo solicitar un cambio en la ubicación de su niño.</a:t>
            </a:r>
            <a:endParaRPr lang="en-US" altLang="en-US" smtClean="0"/>
          </a:p>
          <a:p>
            <a:r>
              <a:rPr lang="es-US" altLang="en-US" smtClean="0"/>
              <a:t>Carta 4. Cómo solicitar los expedientes escolares.</a:t>
            </a:r>
            <a:endParaRPr lang="en-US" altLang="en-US" smtClean="0"/>
          </a:p>
          <a:p>
            <a:r>
              <a:rPr lang="es-US" altLang="en-US" smtClean="0"/>
              <a:t>Carta 5. Cómo solicitar una evaluación independiente.</a:t>
            </a:r>
            <a:endParaRPr lang="en-US" altLang="en-US" smtClean="0"/>
          </a:p>
          <a:p>
            <a:r>
              <a:rPr lang="es-US" altLang="en-US" smtClean="0"/>
              <a:t>Carta 6. Cómo informar a la escuela de que Ud. tiene la intención de matricular a su hijo en una escuela privada al costo del público. </a:t>
            </a:r>
          </a:p>
          <a:p>
            <a:r>
              <a:rPr lang="es-US" altLang="en-US" smtClean="0"/>
              <a:t>Carta 7. Cómo solicitar una notificación previa por escrito.</a:t>
            </a:r>
            <a:endParaRPr lang="en-US" altLang="en-US" smtClean="0"/>
          </a:p>
          <a:p>
            <a:r>
              <a:rPr lang="es-US" altLang="en-US" smtClean="0"/>
              <a:t>Carta 8. Resolviendo desacuerdos con el sistema escolar.</a:t>
            </a:r>
            <a:endParaRPr lang="en-US" altLang="en-US" smtClean="0"/>
          </a:p>
        </p:txBody>
      </p:sp>
      <p:sp>
        <p:nvSpPr>
          <p:cNvPr id="5120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70662" indent="-296408" eaLnBrk="0" hangingPunct="0">
              <a:defRPr>
                <a:solidFill>
                  <a:schemeClr val="tx1"/>
                </a:solidFill>
                <a:latin typeface="Calibri" pitchFamily="34" charset="0"/>
                <a:cs typeface="Arial" pitchFamily="34" charset="0"/>
              </a:defRPr>
            </a:lvl2pPr>
            <a:lvl3pPr marL="1185634" indent="-237127" eaLnBrk="0" hangingPunct="0">
              <a:defRPr>
                <a:solidFill>
                  <a:schemeClr val="tx1"/>
                </a:solidFill>
                <a:latin typeface="Calibri" pitchFamily="34" charset="0"/>
                <a:cs typeface="Arial" pitchFamily="34" charset="0"/>
              </a:defRPr>
            </a:lvl3pPr>
            <a:lvl4pPr marL="1659887" indent="-237127" eaLnBrk="0" hangingPunct="0">
              <a:defRPr>
                <a:solidFill>
                  <a:schemeClr val="tx1"/>
                </a:solidFill>
                <a:latin typeface="Calibri" pitchFamily="34" charset="0"/>
                <a:cs typeface="Arial" pitchFamily="34" charset="0"/>
              </a:defRPr>
            </a:lvl4pPr>
            <a:lvl5pPr marL="2134141" indent="-237127" eaLnBrk="0" hangingPunct="0">
              <a:defRPr>
                <a:solidFill>
                  <a:schemeClr val="tx1"/>
                </a:solidFill>
                <a:latin typeface="Calibri" pitchFamily="34" charset="0"/>
                <a:cs typeface="Arial" pitchFamily="34" charset="0"/>
              </a:defRPr>
            </a:lvl5pPr>
            <a:lvl6pPr marL="2608395" indent="-237127" eaLnBrk="0" fontAlgn="base" hangingPunct="0">
              <a:spcBef>
                <a:spcPct val="0"/>
              </a:spcBef>
              <a:spcAft>
                <a:spcPct val="0"/>
              </a:spcAft>
              <a:defRPr>
                <a:solidFill>
                  <a:schemeClr val="tx1"/>
                </a:solidFill>
                <a:latin typeface="Calibri" pitchFamily="34" charset="0"/>
                <a:cs typeface="Arial" pitchFamily="34" charset="0"/>
              </a:defRPr>
            </a:lvl6pPr>
            <a:lvl7pPr marL="3082648" indent="-237127" eaLnBrk="0" fontAlgn="base" hangingPunct="0">
              <a:spcBef>
                <a:spcPct val="0"/>
              </a:spcBef>
              <a:spcAft>
                <a:spcPct val="0"/>
              </a:spcAft>
              <a:defRPr>
                <a:solidFill>
                  <a:schemeClr val="tx1"/>
                </a:solidFill>
                <a:latin typeface="Calibri" pitchFamily="34" charset="0"/>
                <a:cs typeface="Arial" pitchFamily="34" charset="0"/>
              </a:defRPr>
            </a:lvl7pPr>
            <a:lvl8pPr marL="3556902" indent="-237127" eaLnBrk="0" fontAlgn="base" hangingPunct="0">
              <a:spcBef>
                <a:spcPct val="0"/>
              </a:spcBef>
              <a:spcAft>
                <a:spcPct val="0"/>
              </a:spcAft>
              <a:defRPr>
                <a:solidFill>
                  <a:schemeClr val="tx1"/>
                </a:solidFill>
                <a:latin typeface="Calibri" pitchFamily="34" charset="0"/>
                <a:cs typeface="Arial" pitchFamily="34" charset="0"/>
              </a:defRPr>
            </a:lvl8pPr>
            <a:lvl9pPr marL="4031155" indent="-23712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5DBE73-8724-4F2C-A91B-3C2E35C338AF}" type="datetime1">
              <a:rPr lang="en-US"/>
              <a:pPr>
                <a:defRPr/>
              </a:pPr>
              <a:t>10/27/2015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3061A-27AD-46CE-BCFB-21F4F5FC29D8}" type="slidenum">
              <a:rPr lang="en-US" altLang="en-US"/>
              <a:pPr>
                <a:defRPr/>
              </a:pPr>
              <a:t>‹#›</a:t>
            </a:fld>
            <a:endParaRPr lang="en-US" altLang="en-US"/>
          </a:p>
        </p:txBody>
      </p:sp>
    </p:spTree>
    <p:extLst>
      <p:ext uri="{BB962C8B-B14F-4D97-AF65-F5344CB8AC3E}">
        <p14:creationId xmlns:p14="http://schemas.microsoft.com/office/powerpoint/2010/main" val="281469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29A980-3504-4E4D-BD52-2A3790E82298}" type="datetime1">
              <a:rPr lang="en-US"/>
              <a:pPr>
                <a:defRPr/>
              </a:pPr>
              <a:t>10/27/2015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0E50F6-86BB-4C04-B6E3-BFE25CC3758D}" type="slidenum">
              <a:rPr lang="en-US" altLang="en-US"/>
              <a:pPr>
                <a:defRPr/>
              </a:pPr>
              <a:t>‹#›</a:t>
            </a:fld>
            <a:endParaRPr lang="en-US" altLang="en-US"/>
          </a:p>
        </p:txBody>
      </p:sp>
    </p:spTree>
    <p:extLst>
      <p:ext uri="{BB962C8B-B14F-4D97-AF65-F5344CB8AC3E}">
        <p14:creationId xmlns:p14="http://schemas.microsoft.com/office/powerpoint/2010/main" val="84286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96108D-E83F-481A-AA5E-AEC847A8659D}" type="datetime1">
              <a:rPr lang="en-US"/>
              <a:pPr>
                <a:defRPr/>
              </a:pPr>
              <a:t>10/27/2015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50B4E2-8599-4B9E-BBF6-E3A7A5AEA110}" type="slidenum">
              <a:rPr lang="en-US" altLang="en-US"/>
              <a:pPr>
                <a:defRPr/>
              </a:pPr>
              <a:t>‹#›</a:t>
            </a:fld>
            <a:endParaRPr lang="en-US" altLang="en-US"/>
          </a:p>
        </p:txBody>
      </p:sp>
    </p:spTree>
    <p:extLst>
      <p:ext uri="{BB962C8B-B14F-4D97-AF65-F5344CB8AC3E}">
        <p14:creationId xmlns:p14="http://schemas.microsoft.com/office/powerpoint/2010/main" val="96307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C20408-A934-4279-99DD-154E4950DB5B}" type="datetime1">
              <a:rPr lang="en-US"/>
              <a:pPr>
                <a:defRPr/>
              </a:pPr>
              <a:t>10/27/2015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31447-38FB-4B86-AE9D-8538D9730DB4}" type="slidenum">
              <a:rPr lang="en-US" altLang="en-US"/>
              <a:pPr>
                <a:defRPr/>
              </a:pPr>
              <a:t>‹#›</a:t>
            </a:fld>
            <a:endParaRPr lang="en-US" altLang="en-US"/>
          </a:p>
        </p:txBody>
      </p:sp>
    </p:spTree>
    <p:extLst>
      <p:ext uri="{BB962C8B-B14F-4D97-AF65-F5344CB8AC3E}">
        <p14:creationId xmlns:p14="http://schemas.microsoft.com/office/powerpoint/2010/main" val="82672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37E89B-A81F-42B8-93A5-DC5A84459091}" type="datetime1">
              <a:rPr lang="en-US"/>
              <a:pPr>
                <a:defRPr/>
              </a:pPr>
              <a:t>10/27/2015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41EED8-51CC-4944-94CE-764C1258427E}" type="slidenum">
              <a:rPr lang="en-US" altLang="en-US"/>
              <a:pPr>
                <a:defRPr/>
              </a:pPr>
              <a:t>‹#›</a:t>
            </a:fld>
            <a:endParaRPr lang="en-US" altLang="en-US"/>
          </a:p>
        </p:txBody>
      </p:sp>
    </p:spTree>
    <p:extLst>
      <p:ext uri="{BB962C8B-B14F-4D97-AF65-F5344CB8AC3E}">
        <p14:creationId xmlns:p14="http://schemas.microsoft.com/office/powerpoint/2010/main" val="145354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22C85B-6469-4C4F-B32B-D466CB11433D}" type="datetime1">
              <a:rPr lang="en-US"/>
              <a:pPr>
                <a:defRPr/>
              </a:pPr>
              <a:t>10/27/2015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D682C7-352A-4488-B997-D0E5583FDD23}" type="slidenum">
              <a:rPr lang="en-US" altLang="en-US"/>
              <a:pPr>
                <a:defRPr/>
              </a:pPr>
              <a:t>‹#›</a:t>
            </a:fld>
            <a:endParaRPr lang="en-US" altLang="en-US"/>
          </a:p>
        </p:txBody>
      </p:sp>
    </p:spTree>
    <p:extLst>
      <p:ext uri="{BB962C8B-B14F-4D97-AF65-F5344CB8AC3E}">
        <p14:creationId xmlns:p14="http://schemas.microsoft.com/office/powerpoint/2010/main" val="162574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7E8905-818F-4994-97B5-3BFB65EDD804}" type="datetime1">
              <a:rPr lang="en-US"/>
              <a:pPr>
                <a:defRPr/>
              </a:pPr>
              <a:t>10/27/2015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29A5313-0297-479C-88B5-25BDC9563C3F}" type="slidenum">
              <a:rPr lang="en-US" altLang="en-US"/>
              <a:pPr>
                <a:defRPr/>
              </a:pPr>
              <a:t>‹#›</a:t>
            </a:fld>
            <a:endParaRPr lang="en-US" altLang="en-US"/>
          </a:p>
        </p:txBody>
      </p:sp>
    </p:spTree>
    <p:extLst>
      <p:ext uri="{BB962C8B-B14F-4D97-AF65-F5344CB8AC3E}">
        <p14:creationId xmlns:p14="http://schemas.microsoft.com/office/powerpoint/2010/main" val="73752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CB9793-3062-468C-A8DC-D5F8F9571B7F}" type="datetime1">
              <a:rPr lang="en-US"/>
              <a:pPr>
                <a:defRPr/>
              </a:pPr>
              <a:t>10/27/2015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39A937-BEE7-4B29-9BD6-F7D3A3E0A253}" type="slidenum">
              <a:rPr lang="en-US" altLang="en-US"/>
              <a:pPr>
                <a:defRPr/>
              </a:pPr>
              <a:t>‹#›</a:t>
            </a:fld>
            <a:endParaRPr lang="en-US" altLang="en-US"/>
          </a:p>
        </p:txBody>
      </p:sp>
    </p:spTree>
    <p:extLst>
      <p:ext uri="{BB962C8B-B14F-4D97-AF65-F5344CB8AC3E}">
        <p14:creationId xmlns:p14="http://schemas.microsoft.com/office/powerpoint/2010/main" val="80177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8FC8B3-C4A8-4C2B-B65B-9C2F9C89EC40}" type="datetime1">
              <a:rPr lang="en-US"/>
              <a:pPr>
                <a:defRPr/>
              </a:pPr>
              <a:t>10/27/2015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B1AA72-460C-4BCF-8EA0-33CDE700CDAC}" type="slidenum">
              <a:rPr lang="en-US" altLang="en-US"/>
              <a:pPr>
                <a:defRPr/>
              </a:pPr>
              <a:t>‹#›</a:t>
            </a:fld>
            <a:endParaRPr lang="en-US" altLang="en-US"/>
          </a:p>
        </p:txBody>
      </p:sp>
    </p:spTree>
    <p:extLst>
      <p:ext uri="{BB962C8B-B14F-4D97-AF65-F5344CB8AC3E}">
        <p14:creationId xmlns:p14="http://schemas.microsoft.com/office/powerpoint/2010/main" val="196037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0DA4BA-D198-47E1-BB9D-22A450810511}" type="datetime1">
              <a:rPr lang="en-US"/>
              <a:pPr>
                <a:defRPr/>
              </a:pPr>
              <a:t>10/27/2015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431622-52CA-42C3-80D1-F9DE85B688B2}" type="slidenum">
              <a:rPr lang="en-US" altLang="en-US"/>
              <a:pPr>
                <a:defRPr/>
              </a:pPr>
              <a:t>‹#›</a:t>
            </a:fld>
            <a:endParaRPr lang="en-US" altLang="en-US"/>
          </a:p>
        </p:txBody>
      </p:sp>
    </p:spTree>
    <p:extLst>
      <p:ext uri="{BB962C8B-B14F-4D97-AF65-F5344CB8AC3E}">
        <p14:creationId xmlns:p14="http://schemas.microsoft.com/office/powerpoint/2010/main" val="341502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8A84DB-771D-4CEF-B2F2-C932B740A6FA}" type="datetime1">
              <a:rPr lang="en-US"/>
              <a:pPr>
                <a:defRPr/>
              </a:pPr>
              <a:t>10/27/2015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E9E0A3-9952-4497-9C37-D1093E5FA3C9}" type="slidenum">
              <a:rPr lang="en-US" altLang="en-US"/>
              <a:pPr>
                <a:defRPr/>
              </a:pPr>
              <a:t>‹#›</a:t>
            </a:fld>
            <a:endParaRPr lang="en-US" altLang="en-US"/>
          </a:p>
        </p:txBody>
      </p:sp>
    </p:spTree>
    <p:extLst>
      <p:ext uri="{BB962C8B-B14F-4D97-AF65-F5344CB8AC3E}">
        <p14:creationId xmlns:p14="http://schemas.microsoft.com/office/powerpoint/2010/main" val="93743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1E86585-39E4-48E0-ABDE-B7A2DC01BB85}" type="datetime1">
              <a:rPr lang="en-US"/>
              <a:pPr>
                <a:defRPr/>
              </a:pPr>
              <a:t>10/27/2015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C00E729B-3580-4AC6-92E6-C243C09709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irectionservice.org/cadre/LetsPreparefortheIEPWebinar.cf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arentcenterhub.org/repository/carta-ie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spanadvocacy.org/sites/g/files/g524681/f/files/USDOE%20factsheet-bullying-spanish_0.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png"/><Relationship Id="rId4" Type="http://schemas.openxmlformats.org/officeDocument/2006/relationships/hyperlink" Target="http://www.parentcenterhub.org/repository/reuniones/#prepara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eparentcenters.org/glossar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www.parentcenterhub.org/repository/lg1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http://www.parentcenterhub.org/repository/subapartado-d/#300-32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www.parentcenterhub.org/repository/derecho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www.swiftschools.org/Common/Cms/Documents/SWIFT%20in%2060/SWIFT-in-60-transcripts-in-Spanish.pdf" TargetMode="External"/><Relationship Id="rId4" Type="http://schemas.openxmlformats.org/officeDocument/2006/relationships/hyperlink" Target="http://www.youtube.com/user/theswiftcenter/video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5.png"/><Relationship Id="rId4" Type="http://schemas.openxmlformats.org/officeDocument/2006/relationships/hyperlink" Target="http://www.spanadvocacy.org/sites/g/files/g524681/f/files/SEPAG_SPANISH_2.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parentcenterhub.org/repository/component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parentcenterhub.org/repository/ubicac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www.parentcenterhub.org/repository/carta-ubicac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parentcenterhub.org/repository/componentes/#meta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3" Type="http://schemas.openxmlformats.org/officeDocument/2006/relationships/hyperlink" Target="http://www.parentcenterhub.org/repository/componentes/#servicio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hyperlink" Target="http://www.spannj.org/START/AT_Decision-Making_thru_IEP_Process_5-09_Spanish.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hyperlink" Target="http://www.spanadvocacy.org/content/lista-de-control-de-las-reuniones-de-iep-para-los-padr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hyperlink" Target="http://www.spanadvocacy.org/sites/g/files/g524681/f/files/Caracteristicas%20Positivas%20del%20Estudiant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2.emf"/><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3.wmf"/><Relationship Id="rId4" Type="http://schemas.openxmlformats.org/officeDocument/2006/relationships/image" Target="../media/image52.wmf"/></Relationships>
</file>

<file path=ppt/slides/_rels/slide3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hyperlink" Target="http://www.parentcenterhub.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user/ECACorg/videos"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9.png"/><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47.png"/><Relationship Id="rId5" Type="http://schemas.openxmlformats.org/officeDocument/2006/relationships/hyperlink" Target="https://www.youtube.com/watch?v=uq5ByjGHBFA" TargetMode="Externa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irectionservice.org/cadre/index_espanol.cf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hyperlink" Target="http://www.directionservice.org/cadre/guiaspadresIDEA.cf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hyperlink" Target="http://www.directionservice.org/cadre/pdf/Gu%C3%ADa_r%C3%A1pida_para_la_Educaci%C3%B3n_Especial_Procesos_de_Resoluci%C3%B3n_de_Disputas_para_los_padres.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8" Type="http://schemas.openxmlformats.org/officeDocument/2006/relationships/hyperlink" Target="http://www.wifacets.org/" TargetMode="External"/><Relationship Id="rId3" Type="http://schemas.openxmlformats.org/officeDocument/2006/relationships/notesSlide" Target="../notesSlides/notesSlide39.xml"/><Relationship Id="rId7" Type="http://schemas.openxmlformats.org/officeDocument/2006/relationships/image" Target="../media/image65.png"/><Relationship Id="rId12"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www.directionservice.org/cadre/" TargetMode="External"/><Relationship Id="rId11" Type="http://schemas.openxmlformats.org/officeDocument/2006/relationships/hyperlink" Target="http://www.parentcenterhub.org/" TargetMode="External"/><Relationship Id="rId5" Type="http://schemas.openxmlformats.org/officeDocument/2006/relationships/image" Target="../media/image47.png"/><Relationship Id="rId10" Type="http://schemas.openxmlformats.org/officeDocument/2006/relationships/image" Target="../media/image2.emf"/><Relationship Id="rId4" Type="http://schemas.openxmlformats.org/officeDocument/2006/relationships/hyperlink" Target="http://www.ecac-parentcenter.org/" TargetMode="External"/><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alizo@spannj.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mailto:cadre@directionservice.org" TargetMode="External"/><Relationship Id="rId5" Type="http://schemas.openxmlformats.org/officeDocument/2006/relationships/hyperlink" Target="mailto:nwroblewski@wifacets.org" TargetMode="External"/><Relationship Id="rId4" Type="http://schemas.openxmlformats.org/officeDocument/2006/relationships/hyperlink" Target="mailto:tpena@ecacmail.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s.surveymonkey.com/r/CADREWebinarSurvey"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irectionservice.org/cadre/parent/artifacts/Steps2SuccessSpanish201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spanadvocacy.org/sites/g/files/g524681/f/files/Preguntas%20Para%20el%20Equipo%20de%20Colaboracion.pdf"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www.parentcenterhub.org/wp-content/uploads/repo_items/spanish/aviso.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parentcenterhub.org/repository/carta-aviso/#espanolhttp://www.parentcenterhub.org/repository/carta-aviso/" TargetMode="Externa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4E0787C4-EBDF-427C-849A-689C31A4DF96}" type="slidenum">
              <a:rPr lang="en-US" altLang="en-US" smtClean="0">
                <a:solidFill>
                  <a:srgbClr val="898989"/>
                </a:solidFill>
              </a:rPr>
              <a:pPr eaLnBrk="1" hangingPunct="1"/>
              <a:t>1</a:t>
            </a:fld>
            <a:endParaRPr lang="en-US" altLang="en-US" smtClean="0">
              <a:solidFill>
                <a:srgbClr val="898989"/>
              </a:solidFill>
            </a:endParaRPr>
          </a:p>
        </p:txBody>
      </p:sp>
      <p:sp>
        <p:nvSpPr>
          <p:cNvPr id="4" name="Title 3"/>
          <p:cNvSpPr>
            <a:spLocks noGrp="1"/>
          </p:cNvSpPr>
          <p:nvPr>
            <p:ph type="title"/>
          </p:nvPr>
        </p:nvSpPr>
        <p:spPr>
          <a:xfrm>
            <a:off x="344488" y="533400"/>
            <a:ext cx="8455025" cy="2286000"/>
          </a:xfrm>
        </p:spPr>
        <p:txBody>
          <a:bodyPr/>
          <a:lstStyle/>
          <a:p>
            <a:pPr defTabSz="457200" fontAlgn="auto">
              <a:spcBef>
                <a:spcPts val="0"/>
              </a:spcBef>
              <a:spcAft>
                <a:spcPts val="0"/>
              </a:spcAft>
              <a:defRPr/>
            </a:pPr>
            <a:r>
              <a:rPr lang="es-ES" sz="3200" b="1" dirty="0">
                <a:solidFill>
                  <a:prstClr val="black"/>
                </a:solidFill>
                <a:latin typeface="Cambria" panose="02040503050406030204" pitchFamily="18" charset="0"/>
                <a:ea typeface="ＭＳ Ｐゴシック" charset="-128"/>
                <a:cs typeface="+mn-cs"/>
              </a:rPr>
              <a:t>Vamos a prepararnos para </a:t>
            </a:r>
            <a:r>
              <a:rPr lang="es-ES" sz="3200" b="1" dirty="0" smtClean="0">
                <a:solidFill>
                  <a:prstClr val="black"/>
                </a:solidFill>
                <a:latin typeface="Cambria" panose="02040503050406030204" pitchFamily="18" charset="0"/>
                <a:ea typeface="ＭＳ Ｐゴシック" charset="-128"/>
                <a:cs typeface="+mn-cs"/>
              </a:rPr>
              <a:t>                                 la </a:t>
            </a:r>
            <a:r>
              <a:rPr lang="es-ES" sz="3200" b="1" dirty="0">
                <a:solidFill>
                  <a:prstClr val="black"/>
                </a:solidFill>
                <a:latin typeface="Cambria" panose="02040503050406030204" pitchFamily="18" charset="0"/>
                <a:ea typeface="ＭＳ Ｐゴシック" charset="-128"/>
                <a:cs typeface="+mn-cs"/>
              </a:rPr>
              <a:t>reunión del IEP</a:t>
            </a:r>
            <a:r>
              <a:rPr lang="es-ES" sz="2800" b="1" dirty="0">
                <a:solidFill>
                  <a:prstClr val="black"/>
                </a:solidFill>
                <a:latin typeface="Cambria" panose="02040503050406030204" pitchFamily="18" charset="0"/>
                <a:ea typeface="ＭＳ Ｐゴシック" charset="-128"/>
                <a:cs typeface="+mn-cs"/>
              </a:rPr>
              <a:t> </a:t>
            </a:r>
            <a:r>
              <a:rPr lang="en-US" sz="2800" b="1" dirty="0">
                <a:solidFill>
                  <a:prstClr val="black"/>
                </a:solidFill>
                <a:latin typeface="Cambria" panose="02040503050406030204" pitchFamily="18" charset="0"/>
                <a:ea typeface="ＭＳ Ｐゴシック" charset="-128"/>
                <a:cs typeface="+mn-cs"/>
              </a:rPr>
              <a:t/>
            </a:r>
            <a:br>
              <a:rPr lang="en-US" sz="2800" b="1" dirty="0">
                <a:solidFill>
                  <a:prstClr val="black"/>
                </a:solidFill>
                <a:latin typeface="Cambria" panose="02040503050406030204" pitchFamily="18" charset="0"/>
                <a:ea typeface="ＭＳ Ｐゴシック" charset="-128"/>
                <a:cs typeface="+mn-cs"/>
              </a:rPr>
            </a:br>
            <a:r>
              <a:rPr lang="en-US" sz="1000" dirty="0" smtClean="0">
                <a:solidFill>
                  <a:prstClr val="black">
                    <a:lumMod val="95000"/>
                    <a:lumOff val="5000"/>
                  </a:prstClr>
                </a:solidFill>
                <a:latin typeface="Cambria" panose="02040503050406030204" pitchFamily="18" charset="0"/>
                <a:ea typeface="ＭＳ Ｐゴシック" pitchFamily="34" charset="-128"/>
                <a:cs typeface="Arial" charset="0"/>
              </a:rPr>
              <a:t/>
            </a:r>
            <a:br>
              <a:rPr lang="en-US" sz="1000" dirty="0" smtClean="0">
                <a:solidFill>
                  <a:prstClr val="black">
                    <a:lumMod val="95000"/>
                    <a:lumOff val="5000"/>
                  </a:prstClr>
                </a:solidFill>
                <a:latin typeface="Cambria" panose="02040503050406030204" pitchFamily="18" charset="0"/>
                <a:ea typeface="ＭＳ Ｐゴシック" pitchFamily="34" charset="-128"/>
                <a:cs typeface="Arial" charset="0"/>
              </a:rPr>
            </a:br>
            <a:r>
              <a:rPr lang="en-US" sz="2000" dirty="0" smtClean="0">
                <a:solidFill>
                  <a:prstClr val="black">
                    <a:lumMod val="95000"/>
                    <a:lumOff val="5000"/>
                  </a:prstClr>
                </a:solidFill>
                <a:latin typeface="Cambria" panose="02040503050406030204" pitchFamily="18" charset="0"/>
                <a:ea typeface="ＭＳ Ｐゴシック" pitchFamily="34" charset="-128"/>
                <a:cs typeface="Arial" charset="0"/>
              </a:rPr>
              <a:t>29 de </a:t>
            </a:r>
            <a:r>
              <a:rPr lang="en-US" sz="2000" dirty="0" err="1" smtClean="0">
                <a:solidFill>
                  <a:prstClr val="black">
                    <a:lumMod val="95000"/>
                    <a:lumOff val="5000"/>
                  </a:prstClr>
                </a:solidFill>
                <a:latin typeface="Cambria" panose="02040503050406030204" pitchFamily="18" charset="0"/>
                <a:ea typeface="ＭＳ Ｐゴシック" pitchFamily="34" charset="-128"/>
                <a:cs typeface="Arial" charset="0"/>
              </a:rPr>
              <a:t>octubre</a:t>
            </a:r>
            <a:r>
              <a:rPr lang="en-US" sz="2000" dirty="0" smtClean="0">
                <a:solidFill>
                  <a:prstClr val="black">
                    <a:lumMod val="95000"/>
                    <a:lumOff val="5000"/>
                  </a:prstClr>
                </a:solidFill>
                <a:latin typeface="Cambria" panose="02040503050406030204" pitchFamily="18" charset="0"/>
                <a:ea typeface="ＭＳ Ｐゴシック" pitchFamily="34" charset="-128"/>
                <a:cs typeface="Arial" charset="0"/>
              </a:rPr>
              <a:t> de 2015</a:t>
            </a:r>
            <a:r>
              <a:rPr lang="en-US" sz="1800" dirty="0" smtClean="0">
                <a:solidFill>
                  <a:prstClr val="black">
                    <a:lumMod val="95000"/>
                    <a:lumOff val="5000"/>
                  </a:prstClr>
                </a:solidFill>
                <a:latin typeface="Cambria" panose="02040503050406030204" pitchFamily="18" charset="0"/>
                <a:ea typeface="ＭＳ Ｐゴシック" pitchFamily="34" charset="-128"/>
                <a:cs typeface="Arial" charset="0"/>
              </a:rPr>
              <a:t/>
            </a:r>
            <a:br>
              <a:rPr lang="en-US" sz="1800" dirty="0" smtClean="0">
                <a:solidFill>
                  <a:prstClr val="black">
                    <a:lumMod val="95000"/>
                    <a:lumOff val="5000"/>
                  </a:prstClr>
                </a:solidFill>
                <a:latin typeface="Cambria" panose="02040503050406030204" pitchFamily="18" charset="0"/>
                <a:ea typeface="ＭＳ Ｐゴシック" pitchFamily="34" charset="-128"/>
                <a:cs typeface="Arial" charset="0"/>
              </a:rPr>
            </a:br>
            <a:r>
              <a:rPr lang="en-US" sz="2000"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2:30 </a:t>
            </a:r>
            <a: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t>pm – 3:45 pm ET (11:30-12:45 PT)</a:t>
            </a:r>
            <a:b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1800" b="1" dirty="0" smtClean="0">
                <a:solidFill>
                  <a:srgbClr val="C0504D">
                    <a:lumMod val="75000"/>
                  </a:srgbClr>
                </a:solidFill>
                <a:latin typeface="Cambria" panose="02040503050406030204" pitchFamily="18" charset="0"/>
                <a:ea typeface="ＭＳ Ｐゴシック" pitchFamily="34" charset="-128"/>
                <a:cs typeface="Arial" pitchFamily="34" charset="0"/>
              </a:rPr>
              <a:t>Note: The PowerPoint is currently available on the CADRE website </a:t>
            </a:r>
            <a:r>
              <a:rPr lang="en-US" sz="1800" b="1" dirty="0">
                <a:solidFill>
                  <a:srgbClr val="C0504D">
                    <a:lumMod val="75000"/>
                  </a:srgbClr>
                </a:solidFill>
                <a:latin typeface="Cambria" panose="02040503050406030204" pitchFamily="18" charset="0"/>
                <a:ea typeface="ＭＳ Ｐゴシック" pitchFamily="34" charset="-128"/>
                <a:cs typeface="Arial" pitchFamily="34" charset="0"/>
                <a:hlinkClick r:id="rId3"/>
              </a:rPr>
              <a:t>http://</a:t>
            </a:r>
            <a:r>
              <a:rPr lang="en-US" sz="1800" b="1" dirty="0" smtClean="0">
                <a:solidFill>
                  <a:srgbClr val="C0504D">
                    <a:lumMod val="75000"/>
                  </a:srgbClr>
                </a:solidFill>
                <a:latin typeface="Cambria" panose="02040503050406030204" pitchFamily="18" charset="0"/>
                <a:ea typeface="ＭＳ Ｐゴシック" pitchFamily="34" charset="-128"/>
                <a:cs typeface="Arial" pitchFamily="34" charset="0"/>
                <a:hlinkClick r:id="rId3"/>
              </a:rPr>
              <a:t>www.directionservice.org/cadre/LetsPreparefortheIEPWebinar.cfm</a:t>
            </a:r>
            <a:r>
              <a:rPr lang="en-US" sz="1800" b="1" dirty="0" smtClean="0">
                <a:solidFill>
                  <a:srgbClr val="C0504D">
                    <a:lumMod val="75000"/>
                  </a:srgbClr>
                </a:solidFill>
                <a:latin typeface="Cambria" panose="02040503050406030204" pitchFamily="18" charset="0"/>
                <a:ea typeface="ＭＳ Ｐゴシック" pitchFamily="34" charset="-128"/>
                <a:cs typeface="Arial" pitchFamily="34" charset="0"/>
              </a:rPr>
              <a:t/>
            </a:r>
            <a:br>
              <a:rPr lang="en-US" sz="1800" b="1" dirty="0" smtClean="0">
                <a:solidFill>
                  <a:srgbClr val="C0504D">
                    <a:lumMod val="75000"/>
                  </a:srgbClr>
                </a:solidFill>
                <a:latin typeface="Cambria" panose="02040503050406030204" pitchFamily="18" charset="0"/>
                <a:ea typeface="ＭＳ Ｐゴシック" pitchFamily="34" charset="-128"/>
                <a:cs typeface="Arial" pitchFamily="34" charset="0"/>
              </a:rPr>
            </a:br>
            <a:r>
              <a:rPr lang="en-US" sz="1800" b="1" dirty="0" smtClean="0">
                <a:solidFill>
                  <a:srgbClr val="C00000"/>
                </a:solidFill>
                <a:latin typeface="Cambria" panose="02040503050406030204" pitchFamily="18" charset="0"/>
                <a:ea typeface="ＭＳ Ｐゴシック" pitchFamily="34" charset="-128"/>
                <a:cs typeface="Arial" pitchFamily="34" charset="0"/>
              </a:rPr>
              <a:t>Dial </a:t>
            </a:r>
            <a:r>
              <a:rPr lang="en-US" sz="1800" b="1" dirty="0">
                <a:solidFill>
                  <a:srgbClr val="C00000"/>
                </a:solidFill>
                <a:latin typeface="Cambria" panose="02040503050406030204" pitchFamily="18" charset="0"/>
                <a:ea typeface="ＭＳ Ｐゴシック" pitchFamily="34" charset="-128"/>
                <a:cs typeface="Arial" pitchFamily="34" charset="0"/>
              </a:rPr>
              <a:t>in: 1-877-512-6886        ID: 679 683 </a:t>
            </a:r>
            <a:r>
              <a:rPr lang="en-US" sz="1800" b="1" dirty="0" smtClean="0">
                <a:solidFill>
                  <a:srgbClr val="C00000"/>
                </a:solidFill>
                <a:latin typeface="Cambria" panose="02040503050406030204" pitchFamily="18" charset="0"/>
                <a:ea typeface="ＭＳ Ｐゴシック" pitchFamily="34" charset="-128"/>
                <a:cs typeface="Arial" pitchFamily="34" charset="0"/>
              </a:rPr>
              <a:t>6031</a:t>
            </a:r>
            <a:endParaRPr lang="en-US" sz="4000" dirty="0"/>
          </a:p>
        </p:txBody>
      </p:sp>
      <p:sp>
        <p:nvSpPr>
          <p:cNvPr id="2" name="TextBox 1"/>
          <p:cNvSpPr txBox="1"/>
          <p:nvPr/>
        </p:nvSpPr>
        <p:spPr>
          <a:xfrm>
            <a:off x="344488" y="3200400"/>
            <a:ext cx="8455025" cy="3231654"/>
          </a:xfrm>
          <a:prstGeom prst="rect">
            <a:avLst/>
          </a:prstGeom>
          <a:solidFill>
            <a:schemeClr val="bg1"/>
          </a:solidFill>
          <a:ln w="22225" cmpd="thickThin">
            <a:solidFill>
              <a:schemeClr val="accent2">
                <a:lumMod val="75000"/>
              </a:schemeClr>
            </a:solidFill>
          </a:ln>
        </p:spPr>
        <p:txBody>
          <a:bodyPr>
            <a:spAutoFit/>
          </a:bodyPr>
          <a:lstStyle/>
          <a:p>
            <a:pPr algn="ctr">
              <a:defRPr/>
            </a:pPr>
            <a:r>
              <a:rPr lang="en-US" sz="2000" b="1" dirty="0" err="1" smtClean="0">
                <a:solidFill>
                  <a:prstClr val="black">
                    <a:lumMod val="95000"/>
                    <a:lumOff val="5000"/>
                  </a:prstClr>
                </a:solidFill>
                <a:latin typeface="Cambria" panose="02040503050406030204" pitchFamily="18" charset="0"/>
                <a:ea typeface="ＭＳ Ｐゴシック" pitchFamily="34" charset="-128"/>
                <a:cs typeface="Arial" charset="0"/>
              </a:rPr>
              <a:t>Consejos</a:t>
            </a:r>
            <a:r>
              <a:rPr lang="en-US" sz="2000" b="1" dirty="0" smtClean="0">
                <a:solidFill>
                  <a:prstClr val="black">
                    <a:lumMod val="95000"/>
                    <a:lumOff val="5000"/>
                  </a:prstClr>
                </a:solidFill>
                <a:latin typeface="Cambria" panose="02040503050406030204" pitchFamily="18" charset="0"/>
                <a:ea typeface="ＭＳ Ｐゴシック" pitchFamily="34" charset="-128"/>
                <a:cs typeface="Arial" charset="0"/>
              </a:rPr>
              <a:t> </a:t>
            </a:r>
            <a:r>
              <a:rPr lang="en-US" sz="2000" b="1" dirty="0" err="1" smtClean="0">
                <a:solidFill>
                  <a:prstClr val="black">
                    <a:lumMod val="95000"/>
                    <a:lumOff val="5000"/>
                  </a:prstClr>
                </a:solidFill>
                <a:latin typeface="Cambria" panose="02040503050406030204" pitchFamily="18" charset="0"/>
                <a:ea typeface="ＭＳ Ｐゴシック" pitchFamily="34" charset="-128"/>
                <a:cs typeface="Arial" charset="0"/>
              </a:rPr>
              <a:t>técnicos</a:t>
            </a:r>
            <a:r>
              <a:rPr lang="en-US" sz="2000" b="1" dirty="0" smtClean="0">
                <a:solidFill>
                  <a:prstClr val="black">
                    <a:lumMod val="95000"/>
                    <a:lumOff val="5000"/>
                  </a:prstClr>
                </a:solidFill>
                <a:latin typeface="Cambria" panose="02040503050406030204" pitchFamily="18" charset="0"/>
                <a:ea typeface="ＭＳ Ｐゴシック" pitchFamily="34" charset="-128"/>
                <a:cs typeface="Arial" charset="0"/>
              </a:rPr>
              <a:t> </a:t>
            </a:r>
            <a:r>
              <a:rPr lang="en-US" sz="2000" b="1" dirty="0">
                <a:solidFill>
                  <a:prstClr val="black">
                    <a:lumMod val="95000"/>
                    <a:lumOff val="5000"/>
                  </a:prstClr>
                </a:solidFill>
                <a:latin typeface="Cambria" panose="02040503050406030204" pitchFamily="18" charset="0"/>
                <a:ea typeface="ＭＳ Ｐゴシック" pitchFamily="34" charset="-128"/>
                <a:cs typeface="Arial" charset="0"/>
              </a:rPr>
              <a:t>[Technical Stuff]:</a:t>
            </a:r>
          </a:p>
          <a:p>
            <a:pPr marL="285750" indent="-285750">
              <a:buFont typeface="Wingdings" pitchFamily="2" charset="2"/>
              <a:buChar char="Ø"/>
              <a:defRPr/>
            </a:pPr>
            <a:r>
              <a:rPr lang="es-ES" sz="1600" dirty="0">
                <a:solidFill>
                  <a:prstClr val="black"/>
                </a:solidFill>
                <a:latin typeface="Cambria" panose="02040503050406030204" pitchFamily="18" charset="0"/>
                <a:ea typeface="ＭＳ Ｐゴシック" pitchFamily="34" charset="-128"/>
                <a:cs typeface="Arial" charset="0"/>
              </a:rPr>
              <a:t>Todas las líneas de teléfono están </a:t>
            </a:r>
            <a:r>
              <a:rPr lang="es-ES" sz="1600" dirty="0" smtClean="0">
                <a:solidFill>
                  <a:prstClr val="black"/>
                </a:solidFill>
                <a:latin typeface="Cambria" panose="02040503050406030204" pitchFamily="18" charset="0"/>
                <a:ea typeface="ＭＳ Ｐゴシック" pitchFamily="34" charset="-128"/>
                <a:cs typeface="Arial" charset="0"/>
              </a:rPr>
              <a:t>silenciadas </a:t>
            </a:r>
            <a:r>
              <a:rPr lang="es-ES" sz="1600" dirty="0">
                <a:solidFill>
                  <a:prstClr val="black"/>
                </a:solidFill>
                <a:latin typeface="Cambria" panose="02040503050406030204" pitchFamily="18" charset="0"/>
                <a:ea typeface="ＭＳ Ｐゴシック" pitchFamily="34" charset="-128"/>
                <a:cs typeface="Arial" charset="0"/>
              </a:rPr>
              <a:t>– pulse </a:t>
            </a:r>
            <a:r>
              <a:rPr lang="es-ES" sz="1600" dirty="0" smtClean="0">
                <a:solidFill>
                  <a:prstClr val="black"/>
                </a:solidFill>
                <a:latin typeface="Cambria" panose="02040503050406030204" pitchFamily="18" charset="0"/>
                <a:ea typeface="ＭＳ Ｐゴシック" pitchFamily="34" charset="-128"/>
                <a:cs typeface="Arial" charset="0"/>
              </a:rPr>
              <a:t>#6 </a:t>
            </a:r>
            <a:r>
              <a:rPr lang="es-ES" sz="1600" dirty="0">
                <a:solidFill>
                  <a:prstClr val="black"/>
                </a:solidFill>
                <a:latin typeface="Cambria" panose="02040503050406030204" pitchFamily="18" charset="0"/>
                <a:ea typeface="ＭＳ Ｐゴシック" pitchFamily="34" charset="-128"/>
                <a:cs typeface="Arial" charset="0"/>
              </a:rPr>
              <a:t>para activar el sonido de su teléfono durante el P &amp; R.  [</a:t>
            </a:r>
            <a:r>
              <a:rPr lang="en-US" sz="1600" dirty="0">
                <a:solidFill>
                  <a:prstClr val="black"/>
                </a:solidFill>
                <a:latin typeface="Cambria" panose="02040503050406030204" pitchFamily="18" charset="0"/>
                <a:ea typeface="ＭＳ Ｐゴシック" pitchFamily="34" charset="-128"/>
                <a:cs typeface="Arial" charset="0"/>
              </a:rPr>
              <a:t>All phone lines are muted – press #6 to unmute your phone during Q&amp;A.]</a:t>
            </a:r>
          </a:p>
          <a:p>
            <a:pPr>
              <a:defRPr/>
            </a:pPr>
            <a:endParaRPr lang="en-US" sz="600" dirty="0">
              <a:solidFill>
                <a:prstClr val="black"/>
              </a:solidFill>
              <a:latin typeface="Cambria" panose="02040503050406030204" pitchFamily="18" charset="0"/>
              <a:ea typeface="ＭＳ Ｐゴシック" pitchFamily="34" charset="-128"/>
              <a:cs typeface="Arial" charset="0"/>
            </a:endParaRPr>
          </a:p>
          <a:p>
            <a:pPr marL="285750" indent="-285750">
              <a:buFont typeface="Wingdings" pitchFamily="2" charset="2"/>
              <a:buChar char="Ø"/>
              <a:defRPr/>
            </a:pPr>
            <a:r>
              <a:rPr lang="es-ES" sz="1600" dirty="0">
                <a:solidFill>
                  <a:prstClr val="black"/>
                </a:solidFill>
                <a:latin typeface="Cambria" panose="02040503050406030204" pitchFamily="18" charset="0"/>
                <a:ea typeface="ＭＳ Ｐゴシック" pitchFamily="34" charset="-128"/>
                <a:cs typeface="Arial" charset="0"/>
              </a:rPr>
              <a:t>Utilice una línea telefónica para </a:t>
            </a:r>
            <a:r>
              <a:rPr lang="es-ES" sz="1600" dirty="0" smtClean="0">
                <a:solidFill>
                  <a:prstClr val="black"/>
                </a:solidFill>
                <a:latin typeface="Cambria" panose="02040503050406030204" pitchFamily="18" charset="0"/>
                <a:ea typeface="ＭＳ Ｐゴシック" pitchFamily="34" charset="-128"/>
                <a:cs typeface="Arial" charset="0"/>
              </a:rPr>
              <a:t>mejorar la calidad </a:t>
            </a:r>
            <a:r>
              <a:rPr lang="es-ES" sz="1600" dirty="0">
                <a:solidFill>
                  <a:prstClr val="black"/>
                </a:solidFill>
                <a:latin typeface="Cambria" panose="02040503050406030204" pitchFamily="18" charset="0"/>
                <a:ea typeface="ＭＳ Ｐゴシック" pitchFamily="34" charset="-128"/>
                <a:cs typeface="Arial" charset="0"/>
              </a:rPr>
              <a:t>de audio. [</a:t>
            </a:r>
            <a:r>
              <a:rPr lang="en-US" sz="1600" dirty="0">
                <a:solidFill>
                  <a:prstClr val="black"/>
                </a:solidFill>
                <a:latin typeface="Cambria" panose="02040503050406030204" pitchFamily="18" charset="0"/>
                <a:ea typeface="ＭＳ Ｐゴシック" pitchFamily="34" charset="-128"/>
                <a:cs typeface="Arial" charset="0"/>
              </a:rPr>
              <a:t>Use a phone line for best audio quality.]</a:t>
            </a:r>
          </a:p>
          <a:p>
            <a:pPr marL="285750" indent="-285750">
              <a:buFont typeface="Wingdings" pitchFamily="2" charset="2"/>
              <a:buChar char="Ø"/>
              <a:defRPr/>
            </a:pPr>
            <a:endParaRPr lang="en-US" sz="1000" dirty="0">
              <a:solidFill>
                <a:prstClr val="black"/>
              </a:solidFill>
              <a:latin typeface="Cambria" panose="02040503050406030204" pitchFamily="18" charset="0"/>
              <a:ea typeface="ＭＳ Ｐゴシック" pitchFamily="34" charset="-128"/>
              <a:cs typeface="Arial" charset="0"/>
            </a:endParaRPr>
          </a:p>
          <a:p>
            <a:pPr marL="285750" indent="-285750">
              <a:buFont typeface="Wingdings" pitchFamily="2" charset="2"/>
              <a:buChar char="Ø"/>
              <a:defRPr/>
            </a:pPr>
            <a:r>
              <a:rPr lang="es-ES" sz="1600" dirty="0">
                <a:solidFill>
                  <a:prstClr val="black"/>
                </a:solidFill>
                <a:latin typeface="Cambria" panose="02040503050406030204" pitchFamily="18" charset="0"/>
                <a:ea typeface="ＭＳ Ｐゴシック" pitchFamily="34" charset="-128"/>
                <a:cs typeface="Arial" charset="0"/>
              </a:rPr>
              <a:t>Por favor, </a:t>
            </a:r>
            <a:r>
              <a:rPr lang="es-ES" sz="1600" dirty="0" smtClean="0">
                <a:solidFill>
                  <a:prstClr val="black"/>
                </a:solidFill>
                <a:latin typeface="Cambria" panose="02040503050406030204" pitchFamily="18" charset="0"/>
                <a:ea typeface="ＭＳ Ｐゴシック" pitchFamily="34" charset="-128"/>
                <a:cs typeface="Arial" charset="0"/>
              </a:rPr>
              <a:t>escriba cualquier pregunta en </a:t>
            </a:r>
            <a:r>
              <a:rPr lang="es-ES" sz="1600" dirty="0">
                <a:solidFill>
                  <a:prstClr val="black"/>
                </a:solidFill>
                <a:latin typeface="Cambria" panose="02040503050406030204" pitchFamily="18" charset="0"/>
                <a:ea typeface="ＭＳ Ｐゴシック" pitchFamily="34" charset="-128"/>
                <a:cs typeface="Arial" charset="0"/>
              </a:rPr>
              <a:t>la ventana de </a:t>
            </a:r>
            <a:r>
              <a:rPr lang="es-ES" sz="1600" i="1" dirty="0">
                <a:solidFill>
                  <a:prstClr val="black"/>
                </a:solidFill>
                <a:latin typeface="Cambria" panose="02040503050406030204" pitchFamily="18" charset="0"/>
                <a:ea typeface="ＭＳ Ｐゴシック" pitchFamily="34" charset="-128"/>
                <a:cs typeface="Arial" charset="0"/>
              </a:rPr>
              <a:t>chat</a:t>
            </a:r>
            <a:r>
              <a:rPr lang="es-ES" sz="1600" dirty="0">
                <a:solidFill>
                  <a:prstClr val="black"/>
                </a:solidFill>
                <a:latin typeface="Cambria" panose="02040503050406030204" pitchFamily="18" charset="0"/>
                <a:ea typeface="ＭＳ Ｐゴシック" pitchFamily="34" charset="-128"/>
                <a:cs typeface="Arial" charset="0"/>
              </a:rPr>
              <a:t>. [</a:t>
            </a:r>
            <a:r>
              <a:rPr lang="en-US" sz="1600" dirty="0">
                <a:solidFill>
                  <a:prstClr val="black"/>
                </a:solidFill>
                <a:latin typeface="Cambria" panose="02040503050406030204" pitchFamily="18" charset="0"/>
                <a:ea typeface="ＭＳ Ｐゴシック" pitchFamily="34" charset="-128"/>
                <a:cs typeface="Arial" charset="0"/>
              </a:rPr>
              <a:t>Please enter any questions or technical difficulties into the chat box.]</a:t>
            </a:r>
          </a:p>
          <a:p>
            <a:pPr>
              <a:defRPr/>
            </a:pPr>
            <a:endParaRPr lang="en-US" sz="800" dirty="0">
              <a:solidFill>
                <a:prstClr val="black"/>
              </a:solidFill>
              <a:latin typeface="Cambria" panose="02040503050406030204" pitchFamily="18" charset="0"/>
              <a:ea typeface="ＭＳ Ｐゴシック" pitchFamily="34" charset="-128"/>
              <a:cs typeface="Arial" charset="0"/>
            </a:endParaRPr>
          </a:p>
          <a:p>
            <a:pPr marL="285750" indent="-285750">
              <a:buFont typeface="Wingdings" pitchFamily="2" charset="2"/>
              <a:buChar char="Ø"/>
              <a:defRPr/>
            </a:pPr>
            <a:r>
              <a:rPr lang="es-ES" sz="1600" dirty="0">
                <a:solidFill>
                  <a:prstClr val="black"/>
                </a:solidFill>
                <a:latin typeface="Cambria" panose="02040503050406030204" pitchFamily="18" charset="0"/>
                <a:ea typeface="ＭＳ Ｐゴシック" pitchFamily="34" charset="-128"/>
                <a:cs typeface="Arial" charset="0"/>
              </a:rPr>
              <a:t>Agradecemos que responda las dos preguntas al principio del seminario. </a:t>
            </a:r>
            <a:r>
              <a:rPr lang="es-ES" sz="1600" i="1" dirty="0">
                <a:solidFill>
                  <a:prstClr val="black"/>
                </a:solidFill>
                <a:latin typeface="Cambria" panose="02040503050406030204" pitchFamily="18" charset="0"/>
                <a:ea typeface="ＭＳ Ｐゴシック" pitchFamily="34" charset="-128"/>
                <a:cs typeface="Arial" charset="0"/>
              </a:rPr>
              <a:t>Nota: Las preguntas de la encuesta van a aparecer en la pantalla hasta que se eliminen. </a:t>
            </a:r>
            <a:r>
              <a:rPr lang="es-ES" sz="1600" dirty="0" smtClean="0">
                <a:solidFill>
                  <a:prstClr val="black"/>
                </a:solidFill>
                <a:latin typeface="Cambria" panose="02040503050406030204" pitchFamily="18" charset="0"/>
                <a:ea typeface="ＭＳ Ｐゴシック" pitchFamily="34" charset="-128"/>
                <a:cs typeface="Arial" charset="0"/>
              </a:rPr>
              <a:t>[</a:t>
            </a:r>
            <a:r>
              <a:rPr lang="en-US" sz="1600" dirty="0">
                <a:solidFill>
                  <a:prstClr val="black"/>
                </a:solidFill>
                <a:latin typeface="Cambria" panose="02040503050406030204" pitchFamily="18" charset="0"/>
                <a:ea typeface="ＭＳ Ｐゴシック" pitchFamily="34" charset="-128"/>
                <a:cs typeface="Arial" charset="0"/>
              </a:rPr>
              <a:t>T</a:t>
            </a:r>
            <a:r>
              <a:rPr lang="en-US" sz="1600" dirty="0" smtClean="0">
                <a:solidFill>
                  <a:prstClr val="black"/>
                </a:solidFill>
                <a:latin typeface="Cambria" panose="02040503050406030204" pitchFamily="18" charset="0"/>
                <a:ea typeface="ＭＳ Ｐゴシック" pitchFamily="34" charset="-128"/>
                <a:cs typeface="Arial" charset="0"/>
              </a:rPr>
              <a:t>hank </a:t>
            </a:r>
            <a:r>
              <a:rPr lang="en-US" sz="1600" dirty="0">
                <a:solidFill>
                  <a:prstClr val="black"/>
                </a:solidFill>
                <a:latin typeface="Cambria" panose="02040503050406030204" pitchFamily="18" charset="0"/>
                <a:ea typeface="ＭＳ Ｐゴシック" pitchFamily="34" charset="-128"/>
                <a:cs typeface="Arial" charset="0"/>
              </a:rPr>
              <a:t>you for taking the time to answer the webinar poll </a:t>
            </a:r>
            <a:r>
              <a:rPr lang="en-US" sz="1600" dirty="0" smtClean="0">
                <a:solidFill>
                  <a:prstClr val="black"/>
                </a:solidFill>
                <a:latin typeface="Cambria" panose="02040503050406030204" pitchFamily="18" charset="0"/>
                <a:ea typeface="ＭＳ Ｐゴシック" pitchFamily="34" charset="-128"/>
                <a:cs typeface="Arial" charset="0"/>
              </a:rPr>
              <a:t>questions. </a:t>
            </a:r>
            <a:r>
              <a:rPr lang="en-US" sz="1600" i="1" dirty="0">
                <a:solidFill>
                  <a:prstClr val="black"/>
                </a:solidFill>
                <a:latin typeface="Cambria" panose="02040503050406030204" pitchFamily="18" charset="0"/>
                <a:ea typeface="ＭＳ Ｐゴシック" pitchFamily="34" charset="-128"/>
                <a:cs typeface="Arial" charset="0"/>
              </a:rPr>
              <a:t>Note: The poll questions will appear on your screen until we remove them</a:t>
            </a:r>
            <a:r>
              <a:rPr lang="en-US" sz="1600" dirty="0">
                <a:solidFill>
                  <a:prstClr val="black"/>
                </a:solidFill>
                <a:latin typeface="Cambria" panose="02040503050406030204" pitchFamily="18" charset="0"/>
                <a:ea typeface="ＭＳ Ｐゴシック" pitchFamily="34" charset="-128"/>
                <a:cs typeface="Arial"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969963"/>
          </a:xfrm>
        </p:spPr>
        <p:txBody>
          <a:bodyPr/>
          <a:lstStyle/>
          <a:p>
            <a:r>
              <a:rPr lang="es-ES" altLang="en-US" b="1" smtClean="0">
                <a:solidFill>
                  <a:srgbClr val="005EA4"/>
                </a:solidFill>
              </a:rPr>
              <a:t>Participe en el proceso del IEP</a:t>
            </a:r>
          </a:p>
        </p:txBody>
      </p:sp>
      <p:pic>
        <p:nvPicPr>
          <p:cNvPr id="12291"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46163"/>
            <a:ext cx="6348413" cy="5430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4F37C24-0627-4727-B7FB-0FA508198CB1}" type="slidenum">
              <a:rPr lang="en-US" altLang="en-US" smtClean="0">
                <a:solidFill>
                  <a:srgbClr val="898989"/>
                </a:solidFill>
              </a:rPr>
              <a:pPr eaLnBrk="1" hangingPunct="1"/>
              <a:t>10</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6200"/>
            <a:ext cx="8229600" cy="1066800"/>
          </a:xfrm>
        </p:spPr>
        <p:txBody>
          <a:bodyPr/>
          <a:lstStyle/>
          <a:p>
            <a:r>
              <a:rPr lang="es-ES" altLang="en-US" b="1" smtClean="0">
                <a:solidFill>
                  <a:srgbClr val="005EA4"/>
                </a:solidFill>
              </a:rPr>
              <a:t>Participe en el proceso del IEP</a:t>
            </a:r>
          </a:p>
        </p:txBody>
      </p:sp>
      <p:pic>
        <p:nvPicPr>
          <p:cNvPr id="13315" name="Picture 4" descr="PE032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594225"/>
            <a:ext cx="2667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084263"/>
            <a:ext cx="4648200" cy="5545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31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AD6CC5C-97EF-4CE6-8A1C-D5B967FF384B}" type="slidenum">
              <a:rPr lang="en-US" altLang="en-US" smtClean="0">
                <a:solidFill>
                  <a:srgbClr val="898989"/>
                </a:solidFill>
              </a:rPr>
              <a:pPr eaLnBrk="1" hangingPunct="1"/>
              <a:t>11</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r>
              <a:rPr lang="es-ES" altLang="en-US" b="1" smtClean="0">
                <a:solidFill>
                  <a:srgbClr val="005EA4"/>
                </a:solidFill>
              </a:rPr>
              <a:t>Participe en el proceso del IEP</a:t>
            </a:r>
          </a:p>
        </p:txBody>
      </p:sp>
      <p:pic>
        <p:nvPicPr>
          <p:cNvPr id="14339" name="Picture 4" descr="CPIRlogo_Print.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611813"/>
            <a:ext cx="28956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43000"/>
            <a:ext cx="64008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BD0716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9188" y="4572000"/>
            <a:ext cx="2716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68F89FA-D9D3-4A64-BE2F-1E5D5182E163}" type="slidenum">
              <a:rPr lang="en-US" altLang="en-US" smtClean="0">
                <a:solidFill>
                  <a:srgbClr val="898989"/>
                </a:solidFill>
              </a:rPr>
              <a:pPr eaLnBrk="1" hangingPunct="1"/>
              <a:t>12</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
            <a:ext cx="8229600" cy="1066800"/>
          </a:xfrm>
        </p:spPr>
        <p:txBody>
          <a:bodyPr/>
          <a:lstStyle/>
          <a:p>
            <a:r>
              <a:rPr lang="es-ES" altLang="en-US" b="1" smtClean="0">
                <a:solidFill>
                  <a:srgbClr val="005EA4"/>
                </a:solidFill>
              </a:rPr>
              <a:t>Participe en el proceso del IEP</a:t>
            </a:r>
          </a:p>
        </p:txBody>
      </p:sp>
      <p:sp>
        <p:nvSpPr>
          <p:cNvPr id="16387" name="Rectangle 3"/>
          <p:cNvSpPr>
            <a:spLocks noGrp="1" noChangeArrowheads="1"/>
          </p:cNvSpPr>
          <p:nvPr>
            <p:ph type="body" idx="1"/>
          </p:nvPr>
        </p:nvSpPr>
        <p:spPr>
          <a:xfrm>
            <a:off x="495300" y="1371600"/>
            <a:ext cx="8153400" cy="1371600"/>
          </a:xfrm>
        </p:spPr>
        <p:txBody>
          <a:bodyPr/>
          <a:lstStyle/>
          <a:p>
            <a:pPr marL="0" indent="0" algn="ctr">
              <a:buFont typeface="Arial" pitchFamily="34" charset="0"/>
              <a:buNone/>
              <a:defRPr/>
            </a:pPr>
            <a:r>
              <a:rPr lang="es-ES" altLang="en-US" sz="3400" b="1" dirty="0">
                <a:solidFill>
                  <a:schemeClr val="bg2">
                    <a:lumMod val="25000"/>
                  </a:schemeClr>
                </a:solidFill>
              </a:rPr>
              <a:t>Glosario de OSEP (inglés-español) </a:t>
            </a:r>
            <a:r>
              <a:rPr lang="en-US" altLang="en-US" sz="3400" b="1" dirty="0">
                <a:solidFill>
                  <a:schemeClr val="bg2">
                    <a:lumMod val="25000"/>
                  </a:schemeClr>
                </a:solidFill>
              </a:rPr>
              <a:t>    </a:t>
            </a:r>
            <a:r>
              <a:rPr lang="en-US" altLang="en-US" dirty="0" smtClean="0">
                <a:solidFill>
                  <a:srgbClr val="0070C0"/>
                </a:solidFill>
                <a:hlinkClick r:id="rId3"/>
              </a:rPr>
              <a:t>www.neparentcenters.org/glossary/</a:t>
            </a:r>
            <a:endParaRPr lang="en-US" altLang="en-US" dirty="0" smtClean="0">
              <a:solidFill>
                <a:srgbClr val="0070C0"/>
              </a:solidFill>
            </a:endParaRPr>
          </a:p>
        </p:txBody>
      </p:sp>
      <p:pic>
        <p:nvPicPr>
          <p:cNvPr id="1536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71950"/>
            <a:ext cx="3276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BD0679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2879725"/>
            <a:ext cx="35401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B7839AE-F0F4-481C-A2BC-F05473889FE2}" type="slidenum">
              <a:rPr lang="en-US" altLang="en-US" smtClean="0">
                <a:solidFill>
                  <a:srgbClr val="898989"/>
                </a:solidFill>
              </a:rPr>
              <a:pPr eaLnBrk="1" hangingPunct="1"/>
              <a:t>13</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76200"/>
            <a:ext cx="8229600" cy="914400"/>
          </a:xfrm>
        </p:spPr>
        <p:txBody>
          <a:bodyPr/>
          <a:lstStyle/>
          <a:p>
            <a:r>
              <a:rPr lang="es-ES" altLang="en-US" b="1" smtClean="0">
                <a:solidFill>
                  <a:srgbClr val="005EA4"/>
                </a:solidFill>
              </a:rPr>
              <a:t>Participe en el proceso del IEP</a:t>
            </a:r>
          </a:p>
        </p:txBody>
      </p:sp>
      <p:pic>
        <p:nvPicPr>
          <p:cNvPr id="16387"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066800"/>
            <a:ext cx="7686675" cy="5257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64B90EBA-C3D7-4224-975E-5B1F6E919A3D}" type="slidenum">
              <a:rPr lang="en-US" altLang="en-US" smtClean="0">
                <a:solidFill>
                  <a:srgbClr val="898989"/>
                </a:solidFill>
              </a:rPr>
              <a:pPr eaLnBrk="1" hangingPunct="1"/>
              <a:t>14</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792163"/>
          </a:xfrm>
        </p:spPr>
        <p:txBody>
          <a:bodyPr/>
          <a:lstStyle/>
          <a:p>
            <a:r>
              <a:rPr lang="es-ES" altLang="en-US" b="1" smtClean="0">
                <a:solidFill>
                  <a:srgbClr val="005EA4"/>
                </a:solidFill>
              </a:rPr>
              <a:t>Participe en el proceso del IEP</a:t>
            </a:r>
            <a:endParaRPr lang="en-US" altLang="en-US" b="1" smtClean="0">
              <a:solidFill>
                <a:srgbClr val="005EA4"/>
              </a:solidFill>
            </a:endParaRPr>
          </a:p>
        </p:txBody>
      </p:sp>
      <p:pic>
        <p:nvPicPr>
          <p:cNvPr id="17411"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1028700"/>
            <a:ext cx="7267575" cy="55578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D5CDA21-3217-47B3-9FB9-620FDD2A2E91}" type="slidenum">
              <a:rPr lang="en-US" altLang="en-US" smtClean="0">
                <a:solidFill>
                  <a:srgbClr val="898989"/>
                </a:solidFill>
              </a:rPr>
              <a:pPr eaLnBrk="1" hangingPunct="1"/>
              <a:t>15</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s-ES" altLang="en-US" b="1" smtClean="0">
                <a:solidFill>
                  <a:srgbClr val="005EA4"/>
                </a:solidFill>
              </a:rPr>
              <a:t>Participe en el proceso del IEP</a:t>
            </a:r>
          </a:p>
        </p:txBody>
      </p:sp>
      <p:sp>
        <p:nvSpPr>
          <p:cNvPr id="18435" name="Rectangle 3"/>
          <p:cNvSpPr>
            <a:spLocks noGrp="1" noChangeArrowheads="1"/>
          </p:cNvSpPr>
          <p:nvPr>
            <p:ph type="body" idx="1"/>
          </p:nvPr>
        </p:nvSpPr>
        <p:spPr>
          <a:xfrm>
            <a:off x="457200" y="1295400"/>
            <a:ext cx="8229600" cy="1981200"/>
          </a:xfrm>
        </p:spPr>
        <p:txBody>
          <a:bodyPr/>
          <a:lstStyle/>
          <a:p>
            <a:pPr marL="0" indent="0" algn="ctr">
              <a:buFont typeface="Arial" pitchFamily="34" charset="0"/>
              <a:buNone/>
            </a:pPr>
            <a:r>
              <a:rPr lang="es-ES" altLang="en-US" sz="3500" smtClean="0"/>
              <a:t>   Derechos de los Padres bajo IDEA y el IEP</a:t>
            </a:r>
          </a:p>
          <a:p>
            <a:pPr marL="0" indent="0" algn="ctr">
              <a:buFont typeface="Arial" pitchFamily="34" charset="0"/>
              <a:buNone/>
            </a:pPr>
            <a:r>
              <a:rPr lang="en-US" altLang="en-US" sz="3100" smtClean="0">
                <a:hlinkClick r:id="rId3"/>
              </a:rPr>
              <a:t>www.parentcenterhub.org/repository/derechos</a:t>
            </a:r>
            <a:endParaRPr lang="en-US" altLang="en-US" sz="3100" smtClean="0"/>
          </a:p>
        </p:txBody>
      </p:sp>
      <p:pic>
        <p:nvPicPr>
          <p:cNvPr id="18437" name="Picture 5" descr="CPIRlogo_Print.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25" y="5641032"/>
            <a:ext cx="2593975" cy="9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6D3CC6CB-9CE3-42B3-9B1B-D9C20271CEC0}" type="slidenum">
              <a:rPr lang="en-US" altLang="en-US" smtClean="0">
                <a:solidFill>
                  <a:srgbClr val="898989"/>
                </a:solidFill>
              </a:rPr>
              <a:pPr eaLnBrk="1" hangingPunct="1"/>
              <a:t>16</a:t>
            </a:fld>
            <a:endParaRPr lang="en-US" altLang="en-US" smtClean="0">
              <a:solidFill>
                <a:srgbClr val="898989"/>
              </a:solidFill>
            </a:endParaRPr>
          </a:p>
        </p:txBody>
      </p:sp>
      <p:pic>
        <p:nvPicPr>
          <p:cNvPr id="18436" name="Picture 6" descr="BD2016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2759710"/>
            <a:ext cx="4876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105400"/>
            <a:ext cx="24796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228600" y="258762"/>
            <a:ext cx="8686800" cy="1417638"/>
          </a:xfrm>
        </p:spPr>
        <p:txBody>
          <a:bodyPr/>
          <a:lstStyle/>
          <a:p>
            <a:r>
              <a:rPr lang="es-ES" altLang="en-US" sz="4200" b="1" dirty="0" smtClean="0">
                <a:solidFill>
                  <a:srgbClr val="005EA4"/>
                </a:solidFill>
              </a:rPr>
              <a:t>Piense sobre la participación de su hijo en las clases de educación general</a:t>
            </a:r>
          </a:p>
        </p:txBody>
      </p:sp>
      <p:sp>
        <p:nvSpPr>
          <p:cNvPr id="19460" name="Rectangle 3"/>
          <p:cNvSpPr>
            <a:spLocks noGrp="1" noChangeArrowheads="1"/>
          </p:cNvSpPr>
          <p:nvPr>
            <p:ph type="body" idx="1"/>
          </p:nvPr>
        </p:nvSpPr>
        <p:spPr>
          <a:xfrm>
            <a:off x="1371600" y="1905000"/>
            <a:ext cx="7467600" cy="3810000"/>
          </a:xfrm>
        </p:spPr>
        <p:txBody>
          <a:bodyPr/>
          <a:lstStyle/>
          <a:p>
            <a:r>
              <a:rPr lang="es-ES" altLang="en-US" smtClean="0"/>
              <a:t>Videos de SWIFT (en inglés) </a:t>
            </a:r>
            <a:r>
              <a:rPr lang="es-ES" altLang="en-US" smtClean="0">
                <a:hlinkClick r:id="rId4"/>
              </a:rPr>
              <a:t>youtube.com/user/theswiftcenter/videos</a:t>
            </a:r>
            <a:endParaRPr lang="es-ES" altLang="en-US" smtClean="0"/>
          </a:p>
          <a:p>
            <a:r>
              <a:rPr lang="es-ES" altLang="en-US" smtClean="0"/>
              <a:t>Transcripción en español de los videos de SWIFT </a:t>
            </a:r>
            <a:r>
              <a:rPr lang="en-US" altLang="en-US" smtClean="0">
                <a:hlinkClick r:id="rId5"/>
              </a:rPr>
              <a:t>www.swiftschools.org/Common/Cms/Documents/SWIFT%20in%2060/SWIFT-in-60-transcripts-in-Spanish.pdf</a:t>
            </a:r>
            <a:endParaRPr lang="en-US" altLang="en-US" smtClean="0"/>
          </a:p>
        </p:txBody>
      </p:sp>
      <p:pic>
        <p:nvPicPr>
          <p:cNvPr id="19461" name="Picture 5" descr="'Feature Introduction Gu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1905000"/>
            <a:ext cx="10652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9693F3E-ADC1-47AE-873F-92572870FE2C}" type="slidenum">
              <a:rPr lang="en-US" altLang="en-US" smtClean="0">
                <a:solidFill>
                  <a:srgbClr val="898989"/>
                </a:solidFill>
              </a:rPr>
              <a:pPr eaLnBrk="1" hangingPunct="1"/>
              <a:t>17</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8382000" cy="1219200"/>
          </a:xfrm>
        </p:spPr>
        <p:txBody>
          <a:bodyPr/>
          <a:lstStyle/>
          <a:p>
            <a:r>
              <a:rPr lang="es-ES" altLang="en-US" b="1" smtClean="0">
                <a:solidFill>
                  <a:srgbClr val="005EA4"/>
                </a:solidFill>
              </a:rPr>
              <a:t>Participe en su comunidad escolar</a:t>
            </a:r>
            <a:endParaRPr lang="en-US" altLang="en-US" b="1" smtClean="0">
              <a:solidFill>
                <a:srgbClr val="005EA4"/>
              </a:solidFill>
            </a:endParaRPr>
          </a:p>
        </p:txBody>
      </p:sp>
      <p:sp>
        <p:nvSpPr>
          <p:cNvPr id="21507" name="Rectangle 3"/>
          <p:cNvSpPr>
            <a:spLocks noGrp="1" noChangeArrowheads="1"/>
          </p:cNvSpPr>
          <p:nvPr>
            <p:ph idx="1"/>
          </p:nvPr>
        </p:nvSpPr>
        <p:spPr>
          <a:xfrm>
            <a:off x="381000" y="1447800"/>
            <a:ext cx="4495800" cy="4191000"/>
          </a:xfrm>
        </p:spPr>
        <p:txBody>
          <a:bodyPr/>
          <a:lstStyle/>
          <a:p>
            <a:pPr>
              <a:lnSpc>
                <a:spcPct val="90000"/>
              </a:lnSpc>
              <a:buFont typeface="Arial" pitchFamily="34" charset="0"/>
              <a:buNone/>
              <a:defRPr/>
            </a:pPr>
            <a:r>
              <a:rPr lang="es-ES" altLang="en-US" sz="2900" dirty="0" smtClean="0"/>
              <a:t>Documento de SPAN sobre:</a:t>
            </a:r>
          </a:p>
          <a:p>
            <a:pPr marL="571500">
              <a:lnSpc>
                <a:spcPct val="90000"/>
              </a:lnSpc>
              <a:buFontTx/>
              <a:buChar char="•"/>
              <a:defRPr/>
            </a:pPr>
            <a:r>
              <a:rPr lang="es-ES" altLang="en-US" sz="2800" dirty="0" smtClean="0"/>
              <a:t>Comités consultivos de programas bilingües</a:t>
            </a:r>
          </a:p>
          <a:p>
            <a:pPr marL="571500">
              <a:lnSpc>
                <a:spcPct val="90000"/>
              </a:lnSpc>
              <a:buFontTx/>
              <a:buChar char="•"/>
              <a:defRPr/>
            </a:pPr>
            <a:r>
              <a:rPr lang="es-ES" altLang="en-US" sz="2800" dirty="0" smtClean="0"/>
              <a:t>Grupos de apoyo</a:t>
            </a:r>
          </a:p>
          <a:p>
            <a:pPr marL="571500">
              <a:lnSpc>
                <a:spcPct val="90000"/>
              </a:lnSpc>
              <a:buFontTx/>
              <a:buChar char="•"/>
              <a:defRPr/>
            </a:pPr>
            <a:r>
              <a:rPr lang="es-ES" altLang="en-US" sz="2800" dirty="0" smtClean="0"/>
              <a:t>PTA o PTO</a:t>
            </a:r>
          </a:p>
          <a:p>
            <a:pPr marL="571500">
              <a:lnSpc>
                <a:spcPct val="90000"/>
              </a:lnSpc>
              <a:buFontTx/>
              <a:buChar char="•"/>
              <a:defRPr/>
            </a:pPr>
            <a:r>
              <a:rPr lang="es-ES" altLang="en-US" sz="2800" dirty="0" smtClean="0"/>
              <a:t>Comités consultivos de            padres sobre educación     especial (SEPAC)</a:t>
            </a:r>
          </a:p>
        </p:txBody>
      </p:sp>
      <p:pic>
        <p:nvPicPr>
          <p:cNvPr id="21509" name="Picture 5">
            <a:hlinkClick r:id="rId4"/>
          </p:cNvPr>
          <p:cNvPicPr>
            <a:picLocks noChangeAspect="1" noChangeArrowheads="1"/>
          </p:cNvPicPr>
          <p:nvPr/>
        </p:nvPicPr>
        <p:blipFill>
          <a:blip r:embed="rId5" cstate="print">
            <a:extLst/>
          </a:blip>
          <a:srcRect/>
          <a:stretch>
            <a:fillRect/>
          </a:stretch>
        </p:blipFill>
        <p:spPr bwMode="auto">
          <a:xfrm>
            <a:off x="4800600" y="990600"/>
            <a:ext cx="4114800" cy="5396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48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3E6C4B1-26CC-4924-B9A8-752575B014E8}" type="slidenum">
              <a:rPr lang="en-US" altLang="en-US" smtClean="0">
                <a:solidFill>
                  <a:srgbClr val="898989"/>
                </a:solidFill>
              </a:rPr>
              <a:pPr eaLnBrk="1" hangingPunct="1"/>
              <a:t>18</a:t>
            </a:fld>
            <a:endParaRPr lang="en-US" altLang="en-US" smtClean="0">
              <a:solidFill>
                <a:srgbClr val="898989"/>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r>
              <a:rPr lang="es-ES" altLang="en-US" b="1" smtClean="0">
                <a:solidFill>
                  <a:srgbClr val="005EA4"/>
                </a:solidFill>
              </a:rPr>
              <a:t>Participe en el proceso del IEP</a:t>
            </a:r>
            <a:endParaRPr lang="en-US" altLang="en-US" b="1" smtClean="0">
              <a:solidFill>
                <a:srgbClr val="005EA4"/>
              </a:solidFill>
            </a:endParaRPr>
          </a:p>
        </p:txBody>
      </p:sp>
      <p:sp>
        <p:nvSpPr>
          <p:cNvPr id="22531" name="Rectangle 3"/>
          <p:cNvSpPr>
            <a:spLocks noGrp="1" noChangeArrowheads="1"/>
          </p:cNvSpPr>
          <p:nvPr>
            <p:ph type="body" idx="1"/>
          </p:nvPr>
        </p:nvSpPr>
        <p:spPr>
          <a:xfrm>
            <a:off x="495300" y="1295400"/>
            <a:ext cx="8153400" cy="1371600"/>
          </a:xfrm>
        </p:spPr>
        <p:txBody>
          <a:bodyPr/>
          <a:lstStyle/>
          <a:p>
            <a:pPr marL="0" indent="0" algn="ctr">
              <a:buFont typeface="Arial" pitchFamily="34" charset="0"/>
              <a:buNone/>
              <a:defRPr/>
            </a:pPr>
            <a:r>
              <a:rPr lang="es-ES" altLang="en-US" sz="3400" b="1" dirty="0">
                <a:solidFill>
                  <a:schemeClr val="bg2">
                    <a:lumMod val="25000"/>
                  </a:schemeClr>
                </a:solidFill>
              </a:rPr>
              <a:t>Componentes del IEP – </a:t>
            </a:r>
            <a:r>
              <a:rPr lang="es-ES" altLang="en-US" sz="3400" b="1" dirty="0" smtClean="0">
                <a:solidFill>
                  <a:schemeClr val="bg2">
                    <a:lumMod val="25000"/>
                  </a:schemeClr>
                </a:solidFill>
              </a:rPr>
              <a:t>Recurso </a:t>
            </a:r>
            <a:r>
              <a:rPr lang="es-ES" altLang="en-US" sz="3400" b="1" dirty="0">
                <a:solidFill>
                  <a:schemeClr val="bg2">
                    <a:lumMod val="25000"/>
                  </a:schemeClr>
                </a:solidFill>
              </a:rPr>
              <a:t>del CPIR</a:t>
            </a:r>
          </a:p>
          <a:p>
            <a:pPr marL="0" indent="0" algn="ctr">
              <a:buFont typeface="Arial" pitchFamily="34" charset="0"/>
              <a:buNone/>
              <a:defRPr/>
            </a:pPr>
            <a:r>
              <a:rPr lang="en-US" altLang="en-US" sz="2900" dirty="0" smtClean="0">
                <a:hlinkClick r:id="rId3"/>
              </a:rPr>
              <a:t>www.parentcenterhub.org/repository/componentes</a:t>
            </a:r>
            <a:endParaRPr lang="en-US" altLang="en-US" sz="2900" dirty="0"/>
          </a:p>
        </p:txBody>
      </p:sp>
      <p:pic>
        <p:nvPicPr>
          <p:cNvPr id="21508" name="Picture 4" descr="CPIRlogo_Print.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879167"/>
            <a:ext cx="2133600" cy="7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Doelrcnorth\techno\OfficeXP\cd2sp2\FILES\PFILES\MSOFFICE\MEDIA\CNTCD1\ClipArt6\j0293466.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445" y="2574810"/>
            <a:ext cx="2616155" cy="39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AEC85CE-3B94-450E-9A00-EEDBAF8D0C45}" type="slidenum">
              <a:rPr lang="en-US" altLang="en-US" smtClean="0">
                <a:solidFill>
                  <a:srgbClr val="898989"/>
                </a:solidFill>
              </a:rPr>
              <a:pPr eaLnBrk="1" hangingPunct="1"/>
              <a:t>19</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457200"/>
            <a:ext cx="7772400" cy="1676400"/>
          </a:xfrm>
        </p:spPr>
        <p:txBody>
          <a:bodyPr/>
          <a:lstStyle/>
          <a:p>
            <a:r>
              <a:rPr lang="en-US" altLang="en-US" b="1" smtClean="0"/>
              <a:t>Vamos a prepararnos para la reunión del IEP </a:t>
            </a:r>
          </a:p>
        </p:txBody>
      </p:sp>
      <p:sp>
        <p:nvSpPr>
          <p:cNvPr id="3" name="Subtitle 2"/>
          <p:cNvSpPr>
            <a:spLocks noGrp="1"/>
          </p:cNvSpPr>
          <p:nvPr>
            <p:ph type="subTitle" idx="1"/>
          </p:nvPr>
        </p:nvSpPr>
        <p:spPr>
          <a:xfrm>
            <a:off x="838200" y="3200400"/>
            <a:ext cx="6400800" cy="2286000"/>
          </a:xfrm>
        </p:spPr>
        <p:txBody>
          <a:bodyPr>
            <a:noAutofit/>
          </a:bodyPr>
          <a:lstStyle/>
          <a:p>
            <a:pPr>
              <a:defRPr/>
            </a:pPr>
            <a:r>
              <a:rPr lang="en-US" sz="3000" dirty="0"/>
              <a:t>Myriam Alizo, </a:t>
            </a:r>
            <a:r>
              <a:rPr lang="en-US" sz="3000" dirty="0" smtClean="0"/>
              <a:t>CPIR</a:t>
            </a:r>
            <a:endParaRPr lang="en-US" sz="3000" dirty="0"/>
          </a:p>
          <a:p>
            <a:pPr>
              <a:buFont typeface="Arial" charset="0"/>
              <a:buNone/>
              <a:defRPr/>
            </a:pPr>
            <a:r>
              <a:rPr lang="en-US" sz="3000" dirty="0" smtClean="0"/>
              <a:t>Teresa Peña, ECAC</a:t>
            </a:r>
          </a:p>
          <a:p>
            <a:pPr>
              <a:buFont typeface="Arial" charset="0"/>
              <a:buNone/>
              <a:defRPr/>
            </a:pPr>
            <a:r>
              <a:rPr lang="en-US" sz="3000" dirty="0" err="1" smtClean="0"/>
              <a:t>Nelsinia</a:t>
            </a:r>
            <a:r>
              <a:rPr lang="en-US" sz="3000" dirty="0" smtClean="0"/>
              <a:t> Ramos </a:t>
            </a:r>
            <a:r>
              <a:rPr lang="en-US" sz="3000" dirty="0" err="1" smtClean="0"/>
              <a:t>Wroblewski</a:t>
            </a:r>
            <a:r>
              <a:rPr lang="en-US" sz="3000" dirty="0" smtClean="0"/>
              <a:t>, WI FACETS</a:t>
            </a:r>
          </a:p>
          <a:p>
            <a:pPr>
              <a:buFont typeface="Arial" charset="0"/>
              <a:buNone/>
              <a:defRPr/>
            </a:pPr>
            <a:r>
              <a:rPr lang="en-US" sz="3000" dirty="0" smtClean="0"/>
              <a:t>Anita Engiles, CADRE</a:t>
            </a:r>
            <a:endParaRPr lang="en-US" sz="3000" dirty="0"/>
          </a:p>
        </p:txBody>
      </p:sp>
      <p:sp>
        <p:nvSpPr>
          <p:cNvPr id="5124" name="TextBox 3"/>
          <p:cNvSpPr txBox="1">
            <a:spLocks noChangeArrowheads="1"/>
          </p:cNvSpPr>
          <p:nvPr/>
        </p:nvSpPr>
        <p:spPr bwMode="auto">
          <a:xfrm>
            <a:off x="304800" y="5815013"/>
            <a:ext cx="8686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300"/>
              </a:spcAft>
            </a:pPr>
            <a:r>
              <a:rPr lang="es-ES" altLang="en-US" sz="1500" dirty="0"/>
              <a:t>Nota:  Una colaboración entre el Centro para la Resolución Apropiada de Disputas en la Educación Especial (CADRE) y tres Centros para Padres.  </a:t>
            </a:r>
            <a:r>
              <a:rPr lang="es-US" altLang="en-US" sz="1500" dirty="0"/>
              <a:t>Los participantes pueden adaptar la presentación para ser </a:t>
            </a:r>
            <a:r>
              <a:rPr lang="es-US" altLang="en-US" sz="1500" dirty="0" smtClean="0"/>
              <a:t>utilizada en </a:t>
            </a:r>
            <a:r>
              <a:rPr lang="es-US" altLang="en-US" sz="1500" dirty="0"/>
              <a:t>sus propios centros si lo desean.  </a:t>
            </a:r>
            <a:endParaRPr lang="es-ES" altLang="en-US" sz="1500" dirty="0"/>
          </a:p>
        </p:txBody>
      </p:sp>
      <p:pic>
        <p:nvPicPr>
          <p:cNvPr id="5125" name="Picture 5" descr="PE0332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16150"/>
            <a:ext cx="22098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AC61F5C2-0DC7-4BFE-9A08-5FAF9ADCD1F4}" type="slidenum">
              <a:rPr lang="en-US" altLang="en-US" smtClean="0">
                <a:solidFill>
                  <a:srgbClr val="898989"/>
                </a:solidFill>
              </a:rPr>
              <a:pPr eaLnBrk="1" hangingPunct="1"/>
              <a:t>2</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0"/>
            <a:ext cx="8915400" cy="1371600"/>
          </a:xfrm>
        </p:spPr>
        <p:txBody>
          <a:bodyPr/>
          <a:lstStyle/>
          <a:p>
            <a:r>
              <a:rPr lang="es-ES" altLang="en-US" sz="4000" b="1" smtClean="0">
                <a:solidFill>
                  <a:srgbClr val="005EA4"/>
                </a:solidFill>
              </a:rPr>
              <a:t>Piense sobre la participación de su hijo en las clases de educación general</a:t>
            </a:r>
            <a:endParaRPr lang="en-US" altLang="en-US" sz="4000" b="1" smtClean="0">
              <a:solidFill>
                <a:srgbClr val="005EA4"/>
              </a:solidFill>
            </a:endParaRPr>
          </a:p>
        </p:txBody>
      </p:sp>
      <p:sp>
        <p:nvSpPr>
          <p:cNvPr id="22531" name="Rectangle 3"/>
          <p:cNvSpPr>
            <a:spLocks noGrp="1" noChangeArrowheads="1"/>
          </p:cNvSpPr>
          <p:nvPr>
            <p:ph type="body" idx="1"/>
          </p:nvPr>
        </p:nvSpPr>
        <p:spPr>
          <a:xfrm>
            <a:off x="304800" y="1447800"/>
            <a:ext cx="8610600" cy="3657600"/>
          </a:xfrm>
        </p:spPr>
        <p:txBody>
          <a:bodyPr/>
          <a:lstStyle/>
          <a:p>
            <a:pPr marL="0" indent="0" algn="ctr">
              <a:buFont typeface="Arial" pitchFamily="34" charset="0"/>
              <a:buNone/>
            </a:pPr>
            <a:r>
              <a:rPr lang="es-ES" altLang="en-US" smtClean="0"/>
              <a:t>Recursos del CPIR:</a:t>
            </a:r>
          </a:p>
          <a:p>
            <a:pPr marL="0" indent="0" algn="ctr">
              <a:buFont typeface="Arial" pitchFamily="34" charset="0"/>
              <a:buNone/>
            </a:pPr>
            <a:r>
              <a:rPr lang="es-ES" altLang="en-US" smtClean="0"/>
              <a:t>Ambiente Menos Restrictivo</a:t>
            </a:r>
          </a:p>
          <a:p>
            <a:pPr marL="0" indent="0" algn="ctr">
              <a:buFont typeface="Arial" pitchFamily="34" charset="0"/>
              <a:buNone/>
            </a:pPr>
            <a:r>
              <a:rPr lang="en-US" altLang="en-US" smtClean="0">
                <a:hlinkClick r:id="rId3"/>
              </a:rPr>
              <a:t>www.parentcenterhub.org/repository/ubicacion/</a:t>
            </a:r>
            <a:endParaRPr lang="en-US" altLang="en-US" smtClean="0"/>
          </a:p>
          <a:p>
            <a:pPr marL="0" indent="0" algn="ctr">
              <a:buFont typeface="Arial" pitchFamily="34" charset="0"/>
              <a:buNone/>
            </a:pPr>
            <a:endParaRPr lang="en-US" altLang="en-US" sz="1000" smtClean="0"/>
          </a:p>
          <a:p>
            <a:pPr marL="0" indent="0" algn="ctr">
              <a:buFont typeface="Arial" pitchFamily="34" charset="0"/>
              <a:buNone/>
            </a:pPr>
            <a:r>
              <a:rPr lang="es-ES" altLang="en-US" smtClean="0"/>
              <a:t>Carta modelo para pedir cambio de colocación</a:t>
            </a:r>
          </a:p>
          <a:p>
            <a:pPr marL="0" indent="0" algn="ctr">
              <a:buFont typeface="Arial" pitchFamily="34" charset="0"/>
              <a:buNone/>
            </a:pPr>
            <a:r>
              <a:rPr lang="en-US" altLang="en-US" smtClean="0">
                <a:hlinkClick r:id="rId4"/>
              </a:rPr>
              <a:t>www.parentcenterhub.org/repository/carta-ubicacion/</a:t>
            </a:r>
            <a:endParaRPr lang="en-US" altLang="en-US" smtClean="0"/>
          </a:p>
        </p:txBody>
      </p:sp>
      <p:pic>
        <p:nvPicPr>
          <p:cNvPr id="22532" name="Picture 4" descr="CPIRlogo_Print.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87625" y="5307013"/>
            <a:ext cx="41941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15F485D-44F1-452D-93BC-73B7E7CF3F12}" type="slidenum">
              <a:rPr lang="en-US" altLang="en-US" smtClean="0">
                <a:solidFill>
                  <a:srgbClr val="898989"/>
                </a:solidFill>
              </a:rPr>
              <a:pPr eaLnBrk="1" hangingPunct="1"/>
              <a:t>20</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76200"/>
            <a:ext cx="8534400" cy="990600"/>
          </a:xfrm>
        </p:spPr>
        <p:txBody>
          <a:bodyPr/>
          <a:lstStyle/>
          <a:p>
            <a:r>
              <a:rPr lang="es-ES" altLang="en-US" b="1" smtClean="0">
                <a:solidFill>
                  <a:srgbClr val="005EA4"/>
                </a:solidFill>
              </a:rPr>
              <a:t>Repase la información sobre su hijo</a:t>
            </a:r>
          </a:p>
        </p:txBody>
      </p:sp>
      <p:sp>
        <p:nvSpPr>
          <p:cNvPr id="24579" name="Rectangle 3"/>
          <p:cNvSpPr>
            <a:spLocks noGrp="1" noChangeArrowheads="1"/>
          </p:cNvSpPr>
          <p:nvPr>
            <p:ph type="body" idx="1"/>
          </p:nvPr>
        </p:nvSpPr>
        <p:spPr>
          <a:xfrm>
            <a:off x="152400" y="1143000"/>
            <a:ext cx="8839200" cy="1295400"/>
          </a:xfrm>
        </p:spPr>
        <p:txBody>
          <a:bodyPr/>
          <a:lstStyle/>
          <a:p>
            <a:pPr marL="0" indent="0" algn="ctr">
              <a:buFont typeface="Arial" pitchFamily="34" charset="0"/>
              <a:buNone/>
              <a:defRPr/>
            </a:pPr>
            <a:r>
              <a:rPr lang="es-ES" altLang="en-US" sz="3400" b="1" dirty="0" smtClean="0">
                <a:solidFill>
                  <a:schemeClr val="bg2">
                    <a:lumMod val="25000"/>
                  </a:schemeClr>
                </a:solidFill>
              </a:rPr>
              <a:t>Metas del IEP – Recurso del CPIR</a:t>
            </a:r>
            <a:endParaRPr lang="es-ES" altLang="en-US" sz="3400" dirty="0" smtClean="0">
              <a:solidFill>
                <a:schemeClr val="bg2">
                  <a:lumMod val="25000"/>
                </a:schemeClr>
              </a:solidFill>
              <a:hlinkClick r:id="rId3"/>
            </a:endParaRPr>
          </a:p>
          <a:p>
            <a:pPr marL="0" indent="0" algn="ctr">
              <a:buFont typeface="Arial" pitchFamily="34" charset="0"/>
              <a:buNone/>
              <a:defRPr/>
            </a:pPr>
            <a:r>
              <a:rPr lang="en-US" altLang="en-US" sz="2700" dirty="0" smtClean="0">
                <a:hlinkClick r:id="rId3"/>
              </a:rPr>
              <a:t>www.parentcenterhub.org/repository/componentes/#metas</a:t>
            </a:r>
            <a:endParaRPr lang="en-US" altLang="en-US" sz="2700" dirty="0" smtClean="0"/>
          </a:p>
        </p:txBody>
      </p:sp>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525" y="2362200"/>
            <a:ext cx="461327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PIRlogo_Print.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91125"/>
            <a:ext cx="35115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A323D70-FE93-44F4-9417-98D243CD22A2}" type="slidenum">
              <a:rPr lang="en-US" altLang="en-US" smtClean="0">
                <a:solidFill>
                  <a:srgbClr val="898989"/>
                </a:solidFill>
              </a:rPr>
              <a:pPr eaLnBrk="1" hangingPunct="1"/>
              <a:t>21</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76200"/>
            <a:ext cx="8686800" cy="1066800"/>
          </a:xfrm>
        </p:spPr>
        <p:txBody>
          <a:bodyPr/>
          <a:lstStyle/>
          <a:p>
            <a:r>
              <a:rPr lang="es-ES" altLang="en-US" b="1" smtClean="0">
                <a:solidFill>
                  <a:srgbClr val="005EA4"/>
                </a:solidFill>
              </a:rPr>
              <a:t>Repase la información sobre su hijo</a:t>
            </a:r>
          </a:p>
        </p:txBody>
      </p:sp>
      <p:sp>
        <p:nvSpPr>
          <p:cNvPr id="25603" name="Rectangle 3"/>
          <p:cNvSpPr>
            <a:spLocks noGrp="1" noChangeArrowheads="1"/>
          </p:cNvSpPr>
          <p:nvPr>
            <p:ph type="body" idx="1"/>
          </p:nvPr>
        </p:nvSpPr>
        <p:spPr>
          <a:xfrm>
            <a:off x="381000" y="1143000"/>
            <a:ext cx="8458200" cy="1828800"/>
          </a:xfrm>
        </p:spPr>
        <p:txBody>
          <a:bodyPr/>
          <a:lstStyle/>
          <a:p>
            <a:pPr marL="0" indent="0" algn="ctr">
              <a:buFont typeface="Arial" pitchFamily="34" charset="0"/>
              <a:buNone/>
              <a:defRPr/>
            </a:pPr>
            <a:r>
              <a:rPr lang="es-ES" altLang="en-US" sz="3400" b="1" dirty="0">
                <a:solidFill>
                  <a:schemeClr val="bg2">
                    <a:lumMod val="25000"/>
                  </a:schemeClr>
                </a:solidFill>
              </a:rPr>
              <a:t>Servicios y Apoyos </a:t>
            </a:r>
            <a:r>
              <a:rPr lang="es-ES" altLang="en-US" sz="3400" b="1" dirty="0" smtClean="0">
                <a:solidFill>
                  <a:schemeClr val="bg2">
                    <a:lumMod val="25000"/>
                  </a:schemeClr>
                </a:solidFill>
              </a:rPr>
              <a:t>– Recurso </a:t>
            </a:r>
            <a:r>
              <a:rPr lang="es-ES" altLang="en-US" sz="3400" b="1" dirty="0">
                <a:solidFill>
                  <a:schemeClr val="bg2">
                    <a:lumMod val="25000"/>
                  </a:schemeClr>
                </a:solidFill>
              </a:rPr>
              <a:t>del CPIR</a:t>
            </a:r>
          </a:p>
          <a:p>
            <a:pPr marL="0" indent="0" algn="ctr">
              <a:buFont typeface="Arial" pitchFamily="34" charset="0"/>
              <a:buNone/>
              <a:defRPr/>
            </a:pPr>
            <a:r>
              <a:rPr lang="en-US" altLang="en-US" dirty="0" smtClean="0">
                <a:hlinkClick r:id="rId3"/>
              </a:rPr>
              <a:t>www.parentcenterhub.org/repository/componentes/#servicios</a:t>
            </a:r>
            <a:endParaRPr lang="en-US" altLang="en-US" dirty="0" smtClean="0"/>
          </a:p>
          <a:p>
            <a:pPr algn="ctr">
              <a:defRPr/>
            </a:pPr>
            <a:endParaRPr lang="en-US" altLang="en-US" dirty="0" smtClean="0"/>
          </a:p>
          <a:p>
            <a:pPr algn="ctr">
              <a:defRPr/>
            </a:pPr>
            <a:endParaRPr lang="en-US" altLang="en-US" dirty="0" smtClean="0"/>
          </a:p>
        </p:txBody>
      </p:sp>
      <p:pic>
        <p:nvPicPr>
          <p:cNvPr id="24580" name="Picture 3" descr="CPIRlogo_Print.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283200"/>
            <a:ext cx="419417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BD0496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743200"/>
            <a:ext cx="388620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C40BB95A-B46F-49C6-B815-9AB863D57DFD}" type="slidenum">
              <a:rPr lang="en-US" altLang="en-US" smtClean="0">
                <a:solidFill>
                  <a:srgbClr val="898989"/>
                </a:solidFill>
              </a:rPr>
              <a:pPr eaLnBrk="1" hangingPunct="1"/>
              <a:t>22</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0"/>
            <a:ext cx="8686800" cy="1143000"/>
          </a:xfrm>
        </p:spPr>
        <p:txBody>
          <a:bodyPr/>
          <a:lstStyle/>
          <a:p>
            <a:r>
              <a:rPr lang="es-ES" altLang="en-US" b="1" smtClean="0">
                <a:solidFill>
                  <a:srgbClr val="005EA4"/>
                </a:solidFill>
              </a:rPr>
              <a:t>Repase la información sobre su hijo</a:t>
            </a:r>
            <a:endParaRPr lang="en-US" altLang="en-US" b="1" smtClean="0">
              <a:solidFill>
                <a:srgbClr val="005EA4"/>
              </a:solidFill>
            </a:endParaRPr>
          </a:p>
        </p:txBody>
      </p:sp>
      <p:sp>
        <p:nvSpPr>
          <p:cNvPr id="25603" name="Rectangle 3"/>
          <p:cNvSpPr>
            <a:spLocks noGrp="1" noChangeArrowheads="1"/>
          </p:cNvSpPr>
          <p:nvPr>
            <p:ph type="body" idx="1"/>
          </p:nvPr>
        </p:nvSpPr>
        <p:spPr>
          <a:xfrm>
            <a:off x="304800" y="1371600"/>
            <a:ext cx="8153400" cy="2514600"/>
          </a:xfrm>
        </p:spPr>
        <p:txBody>
          <a:bodyPr/>
          <a:lstStyle/>
          <a:p>
            <a:pPr marL="0" indent="0" algn="ctr">
              <a:buFont typeface="Arial" pitchFamily="34" charset="0"/>
              <a:buNone/>
            </a:pPr>
            <a:r>
              <a:rPr lang="es-ES" altLang="en-US" smtClean="0"/>
              <a:t>Este documento explica la toma de decisiones de TA en el Proceso del IEP- Recurso de SPAN</a:t>
            </a:r>
            <a:endParaRPr lang="en-US" altLang="en-US" smtClean="0">
              <a:solidFill>
                <a:srgbClr val="0070C0"/>
              </a:solidFill>
            </a:endParaRPr>
          </a:p>
          <a:p>
            <a:pPr marL="0" indent="0" algn="ctr">
              <a:buFont typeface="Arial" pitchFamily="34" charset="0"/>
              <a:buNone/>
            </a:pPr>
            <a:r>
              <a:rPr lang="en-US" altLang="en-US" smtClean="0">
                <a:solidFill>
                  <a:srgbClr val="0070C0"/>
                </a:solidFill>
                <a:hlinkClick r:id="rId3"/>
              </a:rPr>
              <a:t>www.spannj.org/START/AT_Decision-Making_thru_IEP_Process_5-09_Spanish.pdf</a:t>
            </a:r>
            <a:endParaRPr lang="en-US" altLang="en-US" smtClean="0">
              <a:solidFill>
                <a:srgbClr val="0070C0"/>
              </a:solidFill>
            </a:endParaRPr>
          </a:p>
        </p:txBody>
      </p:sp>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4648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logo-span-color 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572000"/>
            <a:ext cx="190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2DE2D73-AED9-4096-A9FA-3ECB5E284BD7}" type="slidenum">
              <a:rPr lang="en-US" altLang="en-US" smtClean="0">
                <a:solidFill>
                  <a:srgbClr val="898989"/>
                </a:solidFill>
              </a:rPr>
              <a:pPr eaLnBrk="1" hangingPunct="1"/>
              <a:t>23</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r>
              <a:rPr lang="es-ES" altLang="en-US" b="1" smtClean="0">
                <a:solidFill>
                  <a:srgbClr val="005EA4"/>
                </a:solidFill>
              </a:rPr>
              <a:t>Participe en el proceso del IEP</a:t>
            </a:r>
          </a:p>
        </p:txBody>
      </p:sp>
      <p:sp>
        <p:nvSpPr>
          <p:cNvPr id="27651" name="Rectangle 3"/>
          <p:cNvSpPr>
            <a:spLocks noGrp="1" noChangeArrowheads="1"/>
          </p:cNvSpPr>
          <p:nvPr>
            <p:ph type="body" idx="1"/>
          </p:nvPr>
        </p:nvSpPr>
        <p:spPr>
          <a:xfrm>
            <a:off x="457200" y="1066800"/>
            <a:ext cx="8153400" cy="3200400"/>
          </a:xfrm>
        </p:spPr>
        <p:txBody>
          <a:bodyPr/>
          <a:lstStyle/>
          <a:p>
            <a:pPr marL="0" indent="0" algn="ctr">
              <a:buFont typeface="Arial" pitchFamily="34" charset="0"/>
              <a:buNone/>
              <a:defRPr/>
            </a:pPr>
            <a:r>
              <a:rPr lang="es-ES" altLang="en-US" dirty="0" smtClean="0"/>
              <a:t>Este documento es una lista de verificación para los padres con el fin de que la reunión del IEP cubra todos los puntos que indica la ley federal IDEA-Recurso de SPAN</a:t>
            </a:r>
          </a:p>
          <a:p>
            <a:pPr marL="0" indent="0" algn="ctr">
              <a:buFont typeface="Arial" pitchFamily="34" charset="0"/>
              <a:buNone/>
              <a:defRPr/>
            </a:pPr>
            <a:r>
              <a:rPr lang="en-US" altLang="en-US" dirty="0" smtClean="0">
                <a:solidFill>
                  <a:srgbClr val="0070C0"/>
                </a:solidFill>
                <a:hlinkClick r:id="rId3"/>
              </a:rPr>
              <a:t>www.spanadvocacy.org/content/lista-de-control-de-las-reuniones-de-iep-para-los-padres</a:t>
            </a:r>
            <a:endParaRPr lang="en-US" altLang="en-US" dirty="0" smtClean="0">
              <a:solidFill>
                <a:srgbClr val="0070C0"/>
              </a:solidFill>
            </a:endParaRPr>
          </a:p>
          <a:p>
            <a:pPr algn="ctr">
              <a:defRPr/>
            </a:pPr>
            <a:endParaRPr lang="en-US" altLang="en-US" dirty="0" smtClean="0">
              <a:solidFill>
                <a:srgbClr val="0070C0"/>
              </a:solidFill>
            </a:endParaRPr>
          </a:p>
        </p:txBody>
      </p:sp>
      <p:pic>
        <p:nvPicPr>
          <p:cNvPr id="26628" name="Picture 7" descr="logo-span-color 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9938"/>
            <a:ext cx="190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191000"/>
            <a:ext cx="25146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E530841-BF91-4ECD-9F99-5D35794997C5}" type="slidenum">
              <a:rPr lang="en-US" altLang="en-US" smtClean="0">
                <a:solidFill>
                  <a:srgbClr val="898989"/>
                </a:solidFill>
              </a:rPr>
              <a:pPr eaLnBrk="1" hangingPunct="1"/>
              <a:t>24</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514600"/>
            <a:ext cx="7581900" cy="3386138"/>
          </a:xfrm>
          <a:prstGeom prst="rect">
            <a:avLst/>
          </a:prstGeom>
          <a:noFill/>
        </p:spPr>
        <p:txBody>
          <a:bodyPr>
            <a:spAutoFit/>
          </a:bodyPr>
          <a:lstStyle/>
          <a:p>
            <a:pPr eaLnBrk="0" hangingPunct="0">
              <a:spcBef>
                <a:spcPts val="0"/>
              </a:spcBef>
              <a:defRPr/>
            </a:pPr>
            <a:r>
              <a:rPr lang="es-ES" altLang="en-US" sz="2700" dirty="0">
                <a:solidFill>
                  <a:prstClr val="black"/>
                </a:solidFill>
                <a:latin typeface="Calibri"/>
                <a:cs typeface="+mn-cs"/>
              </a:rPr>
              <a:t>Este formulario debe ser llenado por los padres para proporcionar una </a:t>
            </a:r>
          </a:p>
          <a:p>
            <a:pPr eaLnBrk="0" hangingPunct="0">
              <a:spcBef>
                <a:spcPts val="0"/>
              </a:spcBef>
              <a:defRPr/>
            </a:pPr>
            <a:r>
              <a:rPr lang="es-ES" altLang="en-US" sz="2700" dirty="0">
                <a:solidFill>
                  <a:prstClr val="black"/>
                </a:solidFill>
                <a:latin typeface="Calibri"/>
                <a:cs typeface="+mn-cs"/>
              </a:rPr>
              <a:t>"instantánea" de su hijo </a:t>
            </a:r>
          </a:p>
          <a:p>
            <a:pPr eaLnBrk="0" hangingPunct="0">
              <a:spcBef>
                <a:spcPts val="0"/>
              </a:spcBef>
              <a:defRPr/>
            </a:pPr>
            <a:r>
              <a:rPr lang="es-ES" altLang="en-US" sz="2700" dirty="0">
                <a:solidFill>
                  <a:prstClr val="black"/>
                </a:solidFill>
                <a:latin typeface="Calibri"/>
                <a:cs typeface="+mn-cs"/>
              </a:rPr>
              <a:t>durante la reunión del </a:t>
            </a:r>
          </a:p>
          <a:p>
            <a:pPr eaLnBrk="0" hangingPunct="0">
              <a:spcBef>
                <a:spcPts val="0"/>
              </a:spcBef>
              <a:defRPr/>
            </a:pPr>
            <a:r>
              <a:rPr lang="es-ES" altLang="en-US" sz="2700" dirty="0">
                <a:solidFill>
                  <a:prstClr val="black"/>
                </a:solidFill>
                <a:latin typeface="Calibri"/>
                <a:cs typeface="+mn-cs"/>
              </a:rPr>
              <a:t>IEP con el fin de ayudar </a:t>
            </a:r>
          </a:p>
          <a:p>
            <a:pPr eaLnBrk="0" hangingPunct="0">
              <a:spcBef>
                <a:spcPts val="0"/>
              </a:spcBef>
              <a:defRPr/>
            </a:pPr>
            <a:r>
              <a:rPr lang="es-ES" altLang="en-US" sz="2700" dirty="0">
                <a:solidFill>
                  <a:prstClr val="black"/>
                </a:solidFill>
                <a:latin typeface="Calibri"/>
                <a:cs typeface="+mn-cs"/>
              </a:rPr>
              <a:t>a crear el documento </a:t>
            </a:r>
          </a:p>
          <a:p>
            <a:pPr eaLnBrk="0" hangingPunct="0">
              <a:spcBef>
                <a:spcPts val="0"/>
              </a:spcBef>
              <a:defRPr/>
            </a:pPr>
            <a:r>
              <a:rPr lang="es-ES" altLang="en-US" sz="2700" dirty="0">
                <a:solidFill>
                  <a:prstClr val="black"/>
                </a:solidFill>
                <a:latin typeface="Calibri"/>
                <a:cs typeface="+mn-cs"/>
              </a:rPr>
              <a:t>del IEP.</a:t>
            </a:r>
            <a:endParaRPr lang="en-US" altLang="en-US" sz="2700" dirty="0">
              <a:solidFill>
                <a:prstClr val="black"/>
              </a:solidFill>
              <a:latin typeface="Calibri"/>
              <a:cs typeface="+mn-cs"/>
            </a:endParaRPr>
          </a:p>
          <a:p>
            <a:pPr>
              <a:spcBef>
                <a:spcPts val="0"/>
              </a:spcBef>
              <a:defRPr/>
            </a:pPr>
            <a:endParaRPr lang="en-US" sz="2700" dirty="0"/>
          </a:p>
        </p:txBody>
      </p:sp>
      <p:pic>
        <p:nvPicPr>
          <p:cNvPr id="27651"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048000"/>
            <a:ext cx="45339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title"/>
          </p:nvPr>
        </p:nvSpPr>
        <p:spPr>
          <a:xfrm>
            <a:off x="38100" y="0"/>
            <a:ext cx="9067800" cy="1143000"/>
          </a:xfrm>
        </p:spPr>
        <p:txBody>
          <a:bodyPr/>
          <a:lstStyle/>
          <a:p>
            <a:r>
              <a:rPr lang="es-ES" altLang="en-US" sz="4000" b="1" smtClean="0">
                <a:solidFill>
                  <a:srgbClr val="005EA4"/>
                </a:solidFill>
              </a:rPr>
              <a:t>Haga un Perfil Positivo del                Estudiante para compartirlo con el equipo</a:t>
            </a:r>
            <a:endParaRPr lang="en-US" altLang="en-US" sz="4000" b="1" smtClean="0">
              <a:solidFill>
                <a:srgbClr val="005EA4"/>
              </a:solidFill>
            </a:endParaRPr>
          </a:p>
        </p:txBody>
      </p:sp>
      <p:sp>
        <p:nvSpPr>
          <p:cNvPr id="27653" name="Rectangle 3"/>
          <p:cNvSpPr>
            <a:spLocks noGrp="1" noChangeArrowheads="1"/>
          </p:cNvSpPr>
          <p:nvPr>
            <p:ph type="body" idx="1"/>
          </p:nvPr>
        </p:nvSpPr>
        <p:spPr>
          <a:xfrm>
            <a:off x="304800" y="1219200"/>
            <a:ext cx="8458200" cy="1295400"/>
          </a:xfrm>
        </p:spPr>
        <p:txBody>
          <a:bodyPr/>
          <a:lstStyle/>
          <a:p>
            <a:pPr algn="ctr" eaLnBrk="1" hangingPunct="1">
              <a:buSzPct val="75000"/>
              <a:buFontTx/>
              <a:buNone/>
            </a:pPr>
            <a:r>
              <a:rPr lang="es-ES" altLang="en-US" b="1" smtClean="0">
                <a:ea typeface="ＭＳ Ｐゴシック" pitchFamily="34" charset="-128"/>
              </a:rPr>
              <a:t>“Nada acerca de mí sin mí.”</a:t>
            </a:r>
          </a:p>
          <a:p>
            <a:pPr algn="ctr" eaLnBrk="1" hangingPunct="1">
              <a:buSzPct val="75000"/>
              <a:buFontTx/>
              <a:buNone/>
            </a:pPr>
            <a:r>
              <a:rPr lang="es-ES" altLang="en-US" b="1" smtClean="0">
                <a:ea typeface="ＭＳ Ｐゴシック" pitchFamily="34" charset="-128"/>
              </a:rPr>
              <a:t>   -</a:t>
            </a:r>
            <a:r>
              <a:rPr lang="es-ES" altLang="en-US" smtClean="0">
                <a:ea typeface="ＭＳ Ｐゴシック" pitchFamily="34" charset="-128"/>
              </a:rPr>
              <a:t>Recurso de SPAN </a:t>
            </a:r>
            <a:r>
              <a:rPr lang="es-ES" altLang="en-US" smtClean="0"/>
              <a:t>Perfil Positivo del Estudiante</a:t>
            </a:r>
          </a:p>
        </p:txBody>
      </p:sp>
      <p:pic>
        <p:nvPicPr>
          <p:cNvPr id="27654" name="Picture 7" descr="logo-span-color 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5626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75C6AA5-C916-4AFB-A85D-7AD9071A107F}" type="slidenum">
              <a:rPr lang="en-US" altLang="en-US" smtClean="0">
                <a:solidFill>
                  <a:srgbClr val="898989"/>
                </a:solidFill>
              </a:rPr>
              <a:pPr eaLnBrk="1" hangingPunct="1"/>
              <a:t>25</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Autofit/>
          </a:bodyPr>
          <a:lstStyle/>
          <a:p>
            <a:pPr eaLnBrk="1" fontAlgn="auto" hangingPunct="1">
              <a:spcAft>
                <a:spcPts val="0"/>
              </a:spcAft>
              <a:defRPr/>
            </a:pPr>
            <a:r>
              <a:rPr lang="en-US" altLang="en-US" b="1" dirty="0" err="1">
                <a:solidFill>
                  <a:srgbClr val="7030A0"/>
                </a:solidFill>
              </a:rPr>
              <a:t>Bajo</a:t>
            </a:r>
            <a:r>
              <a:rPr lang="en-US" altLang="en-US" b="1" dirty="0">
                <a:solidFill>
                  <a:srgbClr val="7030A0"/>
                </a:solidFill>
              </a:rPr>
              <a:t> el </a:t>
            </a:r>
            <a:r>
              <a:rPr lang="en-US" altLang="en-US" b="1" dirty="0" err="1">
                <a:solidFill>
                  <a:srgbClr val="7030A0"/>
                </a:solidFill>
              </a:rPr>
              <a:t>espíritu</a:t>
            </a:r>
            <a:r>
              <a:rPr lang="en-US" altLang="en-US" b="1" dirty="0">
                <a:solidFill>
                  <a:srgbClr val="7030A0"/>
                </a:solidFill>
              </a:rPr>
              <a:t> de IDEA 2004</a:t>
            </a:r>
            <a:r>
              <a:rPr lang="en-US" altLang="ja-JP" b="1" dirty="0">
                <a:solidFill>
                  <a:srgbClr val="7030A0"/>
                </a:solidFill>
              </a:rPr>
              <a:t>…</a:t>
            </a:r>
            <a:endParaRPr lang="en-US" dirty="0" smtClean="0">
              <a:solidFill>
                <a:srgbClr val="7030A0"/>
              </a:solidFill>
              <a:latin typeface="+mn-lt"/>
            </a:endParaRPr>
          </a:p>
        </p:txBody>
      </p:sp>
      <p:sp>
        <p:nvSpPr>
          <p:cNvPr id="28675" name="Content Placeholder 3"/>
          <p:cNvSpPr>
            <a:spLocks noGrp="1"/>
          </p:cNvSpPr>
          <p:nvPr>
            <p:ph sz="half" idx="2"/>
          </p:nvPr>
        </p:nvSpPr>
        <p:spPr>
          <a:xfrm>
            <a:off x="4343400" y="1295400"/>
            <a:ext cx="4419600" cy="4830763"/>
          </a:xfrm>
        </p:spPr>
        <p:txBody>
          <a:bodyPr/>
          <a:lstStyle/>
          <a:p>
            <a:pPr>
              <a:spcBef>
                <a:spcPct val="0"/>
              </a:spcBef>
              <a:spcAft>
                <a:spcPts val="1200"/>
              </a:spcAft>
              <a:buFont typeface="Wingdings" pitchFamily="2" charset="2"/>
              <a:buChar char="§"/>
            </a:pPr>
            <a:r>
              <a:rPr lang="en-US" altLang="en-US" sz="2600" smtClean="0">
                <a:solidFill>
                  <a:srgbClr val="000000"/>
                </a:solidFill>
              </a:rPr>
              <a:t>La finalización del IEP es un paso crítico del proceso de educación especial – pero no es la meta. </a:t>
            </a:r>
          </a:p>
          <a:p>
            <a:pPr>
              <a:spcBef>
                <a:spcPct val="0"/>
              </a:spcBef>
              <a:spcAft>
                <a:spcPts val="1200"/>
              </a:spcAft>
              <a:buFont typeface="Wingdings" pitchFamily="2" charset="2"/>
              <a:buChar char="§"/>
            </a:pPr>
            <a:r>
              <a:rPr lang="en-US" altLang="en-US" sz="2600" smtClean="0">
                <a:solidFill>
                  <a:srgbClr val="000000"/>
                </a:solidFill>
              </a:rPr>
              <a:t>¡El IEP es el comienzo de una educación apropiada para el estudiante!</a:t>
            </a:r>
          </a:p>
          <a:p>
            <a:pPr>
              <a:spcBef>
                <a:spcPct val="0"/>
              </a:spcBef>
              <a:spcAft>
                <a:spcPts val="1200"/>
              </a:spcAft>
              <a:buFont typeface="Wingdings" pitchFamily="2" charset="2"/>
              <a:buChar char="§"/>
            </a:pPr>
            <a:r>
              <a:rPr lang="en-US" altLang="en-US" sz="2600" smtClean="0">
                <a:solidFill>
                  <a:srgbClr val="000000"/>
                </a:solidFill>
              </a:rPr>
              <a:t>Los padres necesitan permaner enfocados y actuar durante todo el año</a:t>
            </a:r>
          </a:p>
          <a:p>
            <a:endParaRPr lang="en-US" altLang="en-US" sz="2600" smtClean="0"/>
          </a:p>
        </p:txBody>
      </p:sp>
      <p:pic>
        <p:nvPicPr>
          <p:cNvPr id="2867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524000"/>
            <a:ext cx="3733800" cy="3733800"/>
          </a:xfrm>
          <a:noFill/>
        </p:spPr>
      </p:pic>
      <p:pic>
        <p:nvPicPr>
          <p:cNvPr id="286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562600"/>
            <a:ext cx="181451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70519C6-3324-4AB0-83F8-52BF8C50B881}" type="slidenum">
              <a:rPr lang="en-US" altLang="en-US" smtClean="0">
                <a:solidFill>
                  <a:srgbClr val="898989"/>
                </a:solidFill>
              </a:rPr>
              <a:pPr eaLnBrk="1" hangingPunct="1"/>
              <a:t>26</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1143000"/>
          </a:xfrm>
        </p:spPr>
        <p:txBody>
          <a:bodyPr/>
          <a:lstStyle/>
          <a:p>
            <a:pPr eaLnBrk="1" hangingPunct="1"/>
            <a:r>
              <a:rPr lang="en-US" altLang="en-US" b="1" smtClean="0">
                <a:solidFill>
                  <a:srgbClr val="7030A0"/>
                </a:solidFill>
              </a:rPr>
              <a:t>Recomendaciones a Seguir:</a:t>
            </a:r>
          </a:p>
        </p:txBody>
      </p:sp>
      <p:sp>
        <p:nvSpPr>
          <p:cNvPr id="29699" name="Content Placeholder 2"/>
          <p:cNvSpPr>
            <a:spLocks noGrp="1"/>
          </p:cNvSpPr>
          <p:nvPr>
            <p:ph sz="half" idx="1"/>
          </p:nvPr>
        </p:nvSpPr>
        <p:spPr>
          <a:xfrm>
            <a:off x="304800" y="1219200"/>
            <a:ext cx="5867400" cy="3962400"/>
          </a:xfrm>
        </p:spPr>
        <p:txBody>
          <a:bodyPr/>
          <a:lstStyle/>
          <a:p>
            <a:pPr marL="0" indent="0">
              <a:spcBef>
                <a:spcPts val="600"/>
              </a:spcBef>
              <a:buFont typeface="Arial" pitchFamily="34" charset="0"/>
              <a:buNone/>
            </a:pPr>
            <a:r>
              <a:rPr lang="en-US" altLang="en-US" sz="2300" b="1" smtClean="0">
                <a:ea typeface="Dotum" pitchFamily="34" charset="-127"/>
                <a:cs typeface="David" pitchFamily="34" charset="-79"/>
              </a:rPr>
              <a:t>Asegúrese</a:t>
            </a:r>
            <a:r>
              <a:rPr lang="en-US" altLang="en-US" sz="2300" smtClean="0">
                <a:ea typeface="Dotum" pitchFamily="34" charset="-127"/>
                <a:cs typeface="David" pitchFamily="34" charset="-79"/>
              </a:rPr>
              <a:t> de que TODOS los maestros de su hijo y personal de servicios relacionados estén enterados de que el IEP ha sido actualizado.</a:t>
            </a:r>
          </a:p>
          <a:p>
            <a:pPr marL="0" indent="0">
              <a:spcBef>
                <a:spcPts val="600"/>
              </a:spcBef>
              <a:buFont typeface="Arial" pitchFamily="34" charset="0"/>
              <a:buNone/>
            </a:pPr>
            <a:r>
              <a:rPr lang="en-US" altLang="en-US" sz="2300" b="1" smtClean="0">
                <a:ea typeface="Dotum" pitchFamily="34" charset="-127"/>
                <a:cs typeface="David" pitchFamily="34" charset="-79"/>
              </a:rPr>
              <a:t>Supervise</a:t>
            </a:r>
            <a:r>
              <a:rPr lang="en-US" altLang="en-US" sz="2300" smtClean="0">
                <a:ea typeface="Dotum" pitchFamily="34" charset="-127"/>
                <a:cs typeface="David" pitchFamily="34" charset="-79"/>
              </a:rPr>
              <a:t> la educación de su hijo para asegurar la implementación adecuada del IEP y para asegurarse de que su hijo está haciendo el progreso adecuado.</a:t>
            </a:r>
          </a:p>
        </p:txBody>
      </p:sp>
      <p:pic>
        <p:nvPicPr>
          <p:cNvPr id="2970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1750" y="1219200"/>
            <a:ext cx="1981200" cy="2438400"/>
          </a:xfrm>
          <a:noFill/>
        </p:spPr>
      </p:pic>
      <p:pic>
        <p:nvPicPr>
          <p:cNvPr id="297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238" y="5653088"/>
            <a:ext cx="19319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Content Placeholder 2"/>
          <p:cNvSpPr txBox="1">
            <a:spLocks/>
          </p:cNvSpPr>
          <p:nvPr/>
        </p:nvSpPr>
        <p:spPr bwMode="auto">
          <a:xfrm>
            <a:off x="304800" y="3810000"/>
            <a:ext cx="8458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ts val="600"/>
              </a:spcBef>
              <a:buFont typeface="Arial" pitchFamily="34" charset="0"/>
              <a:buNone/>
            </a:pPr>
            <a:r>
              <a:rPr lang="en-US" altLang="en-US" sz="2300" b="1">
                <a:ea typeface="Dotum" pitchFamily="34" charset="-127"/>
                <a:cs typeface="David" pitchFamily="34" charset="-79"/>
              </a:rPr>
              <a:t>Comuníquese</a:t>
            </a:r>
            <a:r>
              <a:rPr lang="en-US" altLang="en-US" sz="2300">
                <a:ea typeface="Dotum" pitchFamily="34" charset="-127"/>
                <a:cs typeface="David" pitchFamily="34" charset="-79"/>
              </a:rPr>
              <a:t> constantemente con los maestros de su hijo y otros educadores.  Comparta los éxitos y aborde cualquier problema tan pronto como éste se presente.</a:t>
            </a:r>
          </a:p>
          <a:p>
            <a:pPr>
              <a:spcBef>
                <a:spcPts val="600"/>
              </a:spcBef>
              <a:buFont typeface="Arial" pitchFamily="34" charset="0"/>
              <a:buNone/>
            </a:pPr>
            <a:r>
              <a:rPr lang="en-US" altLang="en-US" sz="2300" b="1">
                <a:ea typeface="Dotum" pitchFamily="34" charset="-127"/>
                <a:cs typeface="David" pitchFamily="34" charset="-79"/>
              </a:rPr>
              <a:t>Haga tiempo para revisar el IEP periódicamente</a:t>
            </a:r>
            <a:r>
              <a:rPr lang="en-US" altLang="en-US" sz="2300">
                <a:ea typeface="Dotum" pitchFamily="34" charset="-127"/>
                <a:cs typeface="David" pitchFamily="34" charset="-79"/>
              </a:rPr>
              <a:t> y solicite una reunión del IEP para hacer cambios si es necesario.</a:t>
            </a:r>
          </a:p>
        </p:txBody>
      </p:sp>
      <p:sp>
        <p:nvSpPr>
          <p:cNvPr id="297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68D3CB3-B60D-4F25-86A8-F353F972AAF9}" type="slidenum">
              <a:rPr lang="en-US" altLang="en-US" smtClean="0">
                <a:solidFill>
                  <a:srgbClr val="898989"/>
                </a:solidFill>
              </a:rPr>
              <a:pPr eaLnBrk="1" hangingPunct="1"/>
              <a:t>27</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143000"/>
          </a:xfrm>
        </p:spPr>
        <p:txBody>
          <a:bodyPr/>
          <a:lstStyle/>
          <a:p>
            <a:pPr eaLnBrk="1" hangingPunct="1"/>
            <a:r>
              <a:rPr lang="en-US" altLang="en-US" b="1" smtClean="0">
                <a:solidFill>
                  <a:srgbClr val="7030A0"/>
                </a:solidFill>
              </a:rPr>
              <a:t>Habilidades Eficaces</a:t>
            </a:r>
            <a:r>
              <a:rPr lang="en-US" altLang="ja-JP" b="1" smtClean="0">
                <a:solidFill>
                  <a:srgbClr val="7030A0"/>
                </a:solidFill>
              </a:rPr>
              <a:t>…</a:t>
            </a:r>
            <a:endParaRPr lang="en-US" altLang="en-US" b="1" smtClean="0">
              <a:solidFill>
                <a:srgbClr val="7030A0"/>
              </a:solidFill>
            </a:endParaRPr>
          </a:p>
        </p:txBody>
      </p:sp>
      <p:sp>
        <p:nvSpPr>
          <p:cNvPr id="31747" name="Content Placeholder 3"/>
          <p:cNvSpPr>
            <a:spLocks noGrp="1"/>
          </p:cNvSpPr>
          <p:nvPr>
            <p:ph sz="half" idx="2"/>
          </p:nvPr>
        </p:nvSpPr>
        <p:spPr>
          <a:xfrm>
            <a:off x="4648200" y="1447800"/>
            <a:ext cx="4038600" cy="4525963"/>
          </a:xfrm>
        </p:spPr>
        <p:txBody>
          <a:bodyPr/>
          <a:lstStyle/>
          <a:p>
            <a:pPr marL="0" indent="0">
              <a:buFont typeface="Arial" pitchFamily="34" charset="0"/>
              <a:buNone/>
              <a:defRPr/>
            </a:pPr>
            <a:r>
              <a:rPr lang="en-US" altLang="en-US" sz="3000" dirty="0" smtClean="0"/>
              <a:t>Los padres DEBEN </a:t>
            </a:r>
            <a:r>
              <a:rPr lang="en-US" altLang="en-US" sz="3000" dirty="0" err="1" smtClean="0"/>
              <a:t>ser</a:t>
            </a:r>
            <a:r>
              <a:rPr lang="en-US" altLang="en-US" sz="3000" dirty="0" smtClean="0"/>
              <a:t> </a:t>
            </a:r>
            <a:r>
              <a:rPr lang="en-US" altLang="en-US" sz="3000" dirty="0" err="1" smtClean="0"/>
              <a:t>capaces</a:t>
            </a:r>
            <a:r>
              <a:rPr lang="en-US" altLang="en-US" sz="3000" dirty="0" smtClean="0"/>
              <a:t> de </a:t>
            </a:r>
            <a:r>
              <a:rPr lang="en-US" altLang="en-US" sz="3000" dirty="0" err="1" smtClean="0"/>
              <a:t>comunicar</a:t>
            </a:r>
            <a:r>
              <a:rPr lang="en-US" altLang="en-US" sz="3000" dirty="0" smtClean="0"/>
              <a:t> </a:t>
            </a:r>
            <a:r>
              <a:rPr lang="en-US" altLang="en-US" sz="3000" dirty="0" err="1" smtClean="0"/>
              <a:t>efectivamente</a:t>
            </a:r>
            <a:r>
              <a:rPr lang="en-US" altLang="en-US" sz="3000" dirty="0" smtClean="0"/>
              <a:t> </a:t>
            </a:r>
            <a:r>
              <a:rPr lang="en-US" altLang="en-US" sz="3000" dirty="0" err="1" smtClean="0"/>
              <a:t>sus</a:t>
            </a:r>
            <a:r>
              <a:rPr lang="en-US" altLang="en-US" sz="3000" dirty="0" smtClean="0"/>
              <a:t> inquietudes y </a:t>
            </a:r>
            <a:r>
              <a:rPr lang="en-US" altLang="en-US" sz="3000" dirty="0" err="1" smtClean="0"/>
              <a:t>puntos</a:t>
            </a:r>
            <a:r>
              <a:rPr lang="en-US" altLang="en-US" sz="3000" dirty="0" smtClean="0"/>
              <a:t> de vista</a:t>
            </a:r>
            <a:r>
              <a:rPr lang="en-US" altLang="en-US" sz="3000" dirty="0" smtClean="0">
                <a:solidFill>
                  <a:srgbClr val="000000"/>
                </a:solidFill>
              </a:rPr>
              <a:t>. </a:t>
            </a:r>
          </a:p>
          <a:p>
            <a:pPr lvl="1">
              <a:buFont typeface="Wingdings" pitchFamily="2" charset="2"/>
              <a:buChar char="§"/>
              <a:defRPr/>
            </a:pPr>
            <a:r>
              <a:rPr lang="en-US" altLang="en-US" sz="2800" dirty="0" err="1" smtClean="0">
                <a:solidFill>
                  <a:srgbClr val="000000"/>
                </a:solidFill>
              </a:rPr>
              <a:t>Escritura</a:t>
            </a:r>
            <a:r>
              <a:rPr lang="en-US" altLang="en-US" sz="2800" dirty="0" smtClean="0">
                <a:solidFill>
                  <a:srgbClr val="000000"/>
                </a:solidFill>
              </a:rPr>
              <a:t> de Cartas</a:t>
            </a:r>
          </a:p>
          <a:p>
            <a:pPr lvl="1">
              <a:buFont typeface="Wingdings" pitchFamily="2" charset="2"/>
              <a:buChar char="§"/>
              <a:defRPr/>
            </a:pPr>
            <a:r>
              <a:rPr lang="en-US" altLang="en-US" sz="2800" dirty="0" err="1" smtClean="0">
                <a:solidFill>
                  <a:srgbClr val="000000"/>
                </a:solidFill>
              </a:rPr>
              <a:t>Mantenimiento</a:t>
            </a:r>
            <a:r>
              <a:rPr lang="en-US" altLang="en-US" sz="2800" dirty="0" smtClean="0">
                <a:solidFill>
                  <a:srgbClr val="000000"/>
                </a:solidFill>
              </a:rPr>
              <a:t> de </a:t>
            </a:r>
            <a:r>
              <a:rPr lang="en-US" altLang="en-US" sz="2800" dirty="0" err="1" smtClean="0">
                <a:solidFill>
                  <a:srgbClr val="000000"/>
                </a:solidFill>
              </a:rPr>
              <a:t>Archivos</a:t>
            </a:r>
            <a:endParaRPr lang="en-US" altLang="en-US" sz="2800" dirty="0" smtClean="0">
              <a:solidFill>
                <a:srgbClr val="000000"/>
              </a:solidFill>
            </a:endParaRPr>
          </a:p>
          <a:p>
            <a:pPr>
              <a:defRPr/>
            </a:pPr>
            <a:endParaRPr lang="en-US" altLang="en-US" dirty="0" smtClean="0"/>
          </a:p>
        </p:txBody>
      </p:sp>
      <p:pic>
        <p:nvPicPr>
          <p:cNvPr id="3072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524000"/>
            <a:ext cx="3657600" cy="4056063"/>
          </a:xfrm>
          <a:noFill/>
        </p:spPr>
      </p:pic>
      <p:pic>
        <p:nvPicPr>
          <p:cNvPr id="307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562600"/>
            <a:ext cx="1828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334346C-3AA3-472C-A66A-7B549D452A6D}" type="slidenum">
              <a:rPr lang="en-US" altLang="en-US" smtClean="0">
                <a:solidFill>
                  <a:srgbClr val="898989"/>
                </a:solidFill>
              </a:rPr>
              <a:pPr eaLnBrk="1" hangingPunct="1"/>
              <a:t>28</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838200" y="0"/>
            <a:ext cx="7467600" cy="1008063"/>
          </a:xfrm>
        </p:spPr>
        <p:txBody>
          <a:bodyPr/>
          <a:lstStyle/>
          <a:p>
            <a:pPr eaLnBrk="1" hangingPunct="1"/>
            <a:r>
              <a:rPr lang="en-US" altLang="en-US" b="1" smtClean="0">
                <a:solidFill>
                  <a:srgbClr val="7030A0"/>
                </a:solidFill>
              </a:rPr>
              <a:t>Tómelo paso a paso…</a:t>
            </a:r>
          </a:p>
        </p:txBody>
      </p:sp>
      <p:sp>
        <p:nvSpPr>
          <p:cNvPr id="32771" name="Rectangle 3"/>
          <p:cNvSpPr>
            <a:spLocks noGrp="1"/>
          </p:cNvSpPr>
          <p:nvPr>
            <p:ph type="body" sz="half" idx="4294967295"/>
          </p:nvPr>
        </p:nvSpPr>
        <p:spPr>
          <a:xfrm>
            <a:off x="4278313" y="914400"/>
            <a:ext cx="4713287" cy="5727700"/>
          </a:xfrm>
        </p:spPr>
        <p:txBody>
          <a:bodyPr/>
          <a:lstStyle/>
          <a:p>
            <a:pPr marL="0" indent="0">
              <a:spcBef>
                <a:spcPts val="0"/>
              </a:spcBef>
              <a:buFont typeface="Arial" pitchFamily="34" charset="0"/>
              <a:buNone/>
              <a:defRPr/>
            </a:pPr>
            <a:r>
              <a:rPr lang="en-US" altLang="en-US" sz="2700" dirty="0" err="1" smtClean="0"/>
              <a:t>Contacte</a:t>
            </a:r>
            <a:r>
              <a:rPr lang="en-US" altLang="en-US" sz="2700" dirty="0" smtClean="0"/>
              <a:t> a la (s) persona (s) </a:t>
            </a:r>
            <a:r>
              <a:rPr lang="en-US" altLang="en-US" sz="2700" dirty="0" err="1" smtClean="0"/>
              <a:t>apropiada</a:t>
            </a:r>
            <a:r>
              <a:rPr lang="en-US" altLang="en-US" sz="2700" dirty="0" smtClean="0"/>
              <a:t> (s) </a:t>
            </a:r>
            <a:r>
              <a:rPr lang="en-US" altLang="en-US" sz="2700" dirty="0" err="1" smtClean="0"/>
              <a:t>acerca</a:t>
            </a:r>
            <a:r>
              <a:rPr lang="en-US" altLang="en-US" sz="2700" dirty="0" smtClean="0"/>
              <a:t> de </a:t>
            </a:r>
            <a:r>
              <a:rPr lang="en-US" altLang="en-US" sz="2700" dirty="0" err="1" smtClean="0"/>
              <a:t>sus</a:t>
            </a:r>
            <a:r>
              <a:rPr lang="en-US" altLang="en-US" sz="2700" dirty="0" smtClean="0"/>
              <a:t> </a:t>
            </a:r>
            <a:r>
              <a:rPr lang="en-US" altLang="en-US" sz="2700" dirty="0" err="1" smtClean="0"/>
              <a:t>preocupaciones</a:t>
            </a:r>
            <a:r>
              <a:rPr lang="en-US" altLang="en-US" sz="2700" dirty="0" smtClean="0"/>
              <a:t>:</a:t>
            </a:r>
          </a:p>
          <a:p>
            <a:pPr lvl="1">
              <a:spcBef>
                <a:spcPts val="0"/>
              </a:spcBef>
              <a:buFont typeface="Wingdings" pitchFamily="2" charset="2"/>
              <a:buChar char="§"/>
              <a:defRPr/>
            </a:pPr>
            <a:r>
              <a:rPr lang="en-US" altLang="en-US" sz="2450" dirty="0" smtClean="0"/>
              <a:t>Maestro (a) de </a:t>
            </a:r>
            <a:r>
              <a:rPr lang="en-US" altLang="en-US" sz="2450" dirty="0" err="1" smtClean="0"/>
              <a:t>grupo</a:t>
            </a:r>
            <a:endParaRPr lang="en-US" altLang="en-US" sz="2450" dirty="0" smtClean="0"/>
          </a:p>
          <a:p>
            <a:pPr lvl="1">
              <a:spcBef>
                <a:spcPts val="0"/>
              </a:spcBef>
              <a:buFont typeface="Wingdings" pitchFamily="2" charset="2"/>
              <a:buChar char="§"/>
              <a:defRPr/>
            </a:pPr>
            <a:r>
              <a:rPr lang="en-US" altLang="en-US" sz="2450" dirty="0" smtClean="0"/>
              <a:t>Personal de </a:t>
            </a:r>
            <a:r>
              <a:rPr lang="en-US" altLang="en-US" sz="2450" dirty="0" err="1" smtClean="0"/>
              <a:t>servicios</a:t>
            </a:r>
            <a:r>
              <a:rPr lang="en-US" altLang="en-US" sz="2450" dirty="0" smtClean="0"/>
              <a:t> </a:t>
            </a:r>
            <a:r>
              <a:rPr lang="en-US" altLang="en-US" sz="2450" dirty="0" err="1" smtClean="0"/>
              <a:t>relacionados</a:t>
            </a:r>
            <a:endParaRPr lang="en-US" altLang="en-US" sz="2450" dirty="0" smtClean="0"/>
          </a:p>
          <a:p>
            <a:pPr lvl="1">
              <a:spcBef>
                <a:spcPts val="0"/>
              </a:spcBef>
              <a:buFont typeface="Wingdings" pitchFamily="2" charset="2"/>
              <a:buChar char="§"/>
              <a:defRPr/>
            </a:pPr>
            <a:r>
              <a:rPr lang="en-US" altLang="en-US" sz="2450" dirty="0" smtClean="0"/>
              <a:t>Director</a:t>
            </a:r>
          </a:p>
          <a:p>
            <a:pPr lvl="1">
              <a:spcBef>
                <a:spcPts val="0"/>
              </a:spcBef>
              <a:buFont typeface="Wingdings" pitchFamily="2" charset="2"/>
              <a:buChar char="§"/>
              <a:defRPr/>
            </a:pPr>
            <a:r>
              <a:rPr lang="en-US" altLang="en-US" sz="2450" dirty="0" smtClean="0"/>
              <a:t>Personal de </a:t>
            </a:r>
            <a:r>
              <a:rPr lang="en-US" altLang="en-US" sz="2450" dirty="0" err="1" smtClean="0"/>
              <a:t>Transporte</a:t>
            </a:r>
            <a:endParaRPr lang="en-US" altLang="en-US" sz="2450" dirty="0" smtClean="0"/>
          </a:p>
          <a:p>
            <a:pPr lvl="1">
              <a:spcBef>
                <a:spcPts val="0"/>
              </a:spcBef>
              <a:buFont typeface="Wingdings" pitchFamily="2" charset="2"/>
              <a:buChar char="§"/>
              <a:defRPr/>
            </a:pPr>
            <a:r>
              <a:rPr lang="en-US" altLang="en-US" sz="2450" dirty="0" smtClean="0"/>
              <a:t>El </a:t>
            </a:r>
            <a:r>
              <a:rPr lang="en-US" altLang="en-US" sz="2450" dirty="0" err="1" smtClean="0"/>
              <a:t>Equipo</a:t>
            </a:r>
            <a:r>
              <a:rPr lang="en-US" altLang="en-US" sz="2450" dirty="0" smtClean="0"/>
              <a:t> IEP</a:t>
            </a:r>
          </a:p>
          <a:p>
            <a:pPr lvl="1">
              <a:spcBef>
                <a:spcPts val="0"/>
              </a:spcBef>
              <a:buFont typeface="Wingdings" pitchFamily="2" charset="2"/>
              <a:buChar char="§"/>
              <a:defRPr/>
            </a:pPr>
            <a:r>
              <a:rPr lang="en-US" altLang="en-US" sz="2450" dirty="0" smtClean="0"/>
              <a:t>Director del </a:t>
            </a:r>
            <a:r>
              <a:rPr lang="en-US" altLang="en-US" sz="2450" dirty="0" err="1" smtClean="0"/>
              <a:t>Programa</a:t>
            </a:r>
            <a:r>
              <a:rPr lang="en-US" altLang="en-US" sz="2450" dirty="0" smtClean="0"/>
              <a:t> de </a:t>
            </a:r>
            <a:r>
              <a:rPr lang="en-US" altLang="en-US" sz="2450" dirty="0" err="1" smtClean="0"/>
              <a:t>Educación</a:t>
            </a:r>
            <a:r>
              <a:rPr lang="en-US" altLang="en-US" sz="2450" dirty="0" smtClean="0"/>
              <a:t> Especial</a:t>
            </a:r>
          </a:p>
          <a:p>
            <a:pPr marL="0" indent="0">
              <a:spcBef>
                <a:spcPts val="0"/>
              </a:spcBef>
              <a:buFont typeface="Arial" pitchFamily="34" charset="0"/>
              <a:buNone/>
              <a:defRPr/>
            </a:pPr>
            <a:r>
              <a:rPr lang="en-US" altLang="en-US" sz="2700" dirty="0" err="1" smtClean="0"/>
              <a:t>Asegúrese</a:t>
            </a:r>
            <a:r>
              <a:rPr lang="en-US" altLang="en-US" sz="2700" dirty="0" smtClean="0"/>
              <a:t> de que </a:t>
            </a:r>
            <a:r>
              <a:rPr lang="en-US" altLang="en-US" sz="2700" dirty="0" err="1" smtClean="0"/>
              <a:t>sus</a:t>
            </a:r>
            <a:r>
              <a:rPr lang="en-US" altLang="en-US" sz="2700" dirty="0" smtClean="0"/>
              <a:t> </a:t>
            </a:r>
            <a:r>
              <a:rPr lang="en-US" altLang="en-US" sz="2700" dirty="0" err="1" smtClean="0"/>
              <a:t>asuntos</a:t>
            </a:r>
            <a:r>
              <a:rPr lang="en-US" altLang="en-US" sz="2700" dirty="0" smtClean="0"/>
              <a:t> o </a:t>
            </a:r>
            <a:r>
              <a:rPr lang="en-US" altLang="en-US" sz="2700" dirty="0" err="1" smtClean="0"/>
              <a:t>preocupaciones</a:t>
            </a:r>
            <a:r>
              <a:rPr lang="en-US" altLang="en-US" sz="2700" dirty="0" smtClean="0"/>
              <a:t> </a:t>
            </a:r>
            <a:r>
              <a:rPr lang="en-US" altLang="en-US" sz="2700" dirty="0" err="1" smtClean="0"/>
              <a:t>estén</a:t>
            </a:r>
            <a:r>
              <a:rPr lang="en-US" altLang="en-US" sz="2700" dirty="0" smtClean="0"/>
              <a:t> </a:t>
            </a:r>
            <a:r>
              <a:rPr lang="en-US" altLang="en-US" sz="2700" dirty="0" err="1" smtClean="0"/>
              <a:t>bien</a:t>
            </a:r>
            <a:r>
              <a:rPr lang="en-US" altLang="en-US" sz="2700" dirty="0" smtClean="0"/>
              <a:t> </a:t>
            </a:r>
            <a:r>
              <a:rPr lang="en-US" altLang="en-US" sz="2700" dirty="0" err="1" smtClean="0"/>
              <a:t>documentadas</a:t>
            </a:r>
            <a:r>
              <a:rPr lang="en-US" altLang="en-US" sz="2700" dirty="0" smtClean="0"/>
              <a:t> </a:t>
            </a:r>
            <a:r>
              <a:rPr lang="en-US" altLang="en-US" sz="2700" dirty="0" err="1" smtClean="0"/>
              <a:t>por</a:t>
            </a:r>
            <a:r>
              <a:rPr lang="en-US" altLang="en-US" sz="2700" dirty="0" smtClean="0"/>
              <a:t> </a:t>
            </a:r>
            <a:r>
              <a:rPr lang="en-US" altLang="en-US" sz="2700" dirty="0" err="1" smtClean="0"/>
              <a:t>escrito</a:t>
            </a:r>
            <a:r>
              <a:rPr lang="en-US" altLang="en-US" sz="2700" dirty="0" smtClean="0"/>
              <a:t>.</a:t>
            </a:r>
          </a:p>
        </p:txBody>
      </p:sp>
      <p:pic>
        <p:nvPicPr>
          <p:cNvPr id="31748" name="Picture 5" descr="baby-up-steps"/>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762000" y="1219200"/>
            <a:ext cx="2971800" cy="4452938"/>
          </a:xfrm>
        </p:spPr>
      </p:pic>
      <p:pic>
        <p:nvPicPr>
          <p:cNvPr id="317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910263"/>
            <a:ext cx="1571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E416CF2-D638-4917-81FE-B76F9D99764C}" type="slidenum">
              <a:rPr lang="en-US" altLang="en-US" smtClean="0">
                <a:solidFill>
                  <a:srgbClr val="898989"/>
                </a:solidFill>
              </a:rPr>
              <a:pPr eaLnBrk="1" hangingPunct="1"/>
              <a:t>29</a:t>
            </a:fld>
            <a:endParaRPr lang="en-US" altLang="en-US" smtClean="0">
              <a:solidFill>
                <a:srgbClr val="898989"/>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76200"/>
            <a:ext cx="8229600" cy="1143000"/>
          </a:xfrm>
        </p:spPr>
        <p:txBody>
          <a:bodyPr/>
          <a:lstStyle/>
          <a:p>
            <a:r>
              <a:rPr lang="en-US" altLang="en-US" b="1" smtClean="0"/>
              <a:t>Las organizadoras</a:t>
            </a:r>
          </a:p>
        </p:txBody>
      </p:sp>
      <p:pic>
        <p:nvPicPr>
          <p:cNvPr id="102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39738" y="990600"/>
            <a:ext cx="1846262" cy="2095500"/>
          </a:xfrm>
          <a:ln>
            <a:solidFill>
              <a:schemeClr val="tx1"/>
            </a:solidFill>
            <a:miter lim="800000"/>
            <a:headEnd/>
            <a:tailEnd/>
          </a:ln>
        </p:spPr>
      </p:pic>
      <p:sp>
        <p:nvSpPr>
          <p:cNvPr id="1029" name="TextBox 7"/>
          <p:cNvSpPr txBox="1">
            <a:spLocks noChangeArrowheads="1"/>
          </p:cNvSpPr>
          <p:nvPr/>
        </p:nvSpPr>
        <p:spPr bwMode="auto">
          <a:xfrm>
            <a:off x="442913" y="3086100"/>
            <a:ext cx="18399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200"/>
              <a:t>Myriam Alizo</a:t>
            </a:r>
          </a:p>
        </p:txBody>
      </p:sp>
      <p:grpSp>
        <p:nvGrpSpPr>
          <p:cNvPr id="1030" name="Group 2"/>
          <p:cNvGrpSpPr>
            <a:grpSpLocks/>
          </p:cNvGrpSpPr>
          <p:nvPr/>
        </p:nvGrpSpPr>
        <p:grpSpPr bwMode="auto">
          <a:xfrm>
            <a:off x="4681538" y="2057400"/>
            <a:ext cx="2024062" cy="4268788"/>
            <a:chOff x="4267200" y="2221090"/>
            <a:chExt cx="2024063" cy="4270041"/>
          </a:xfrm>
        </p:grpSpPr>
        <p:pic>
          <p:nvPicPr>
            <p:cNvPr id="104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1825" y="2221090"/>
              <a:ext cx="1674813" cy="2076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43" name="TextBox 10"/>
            <p:cNvSpPr txBox="1">
              <a:spLocks noChangeArrowheads="1"/>
            </p:cNvSpPr>
            <p:nvPr/>
          </p:nvSpPr>
          <p:spPr bwMode="auto">
            <a:xfrm>
              <a:off x="4267200" y="4293513"/>
              <a:ext cx="2024063" cy="76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200"/>
                <a:t>Nelsinia Ramos</a:t>
              </a:r>
            </a:p>
            <a:p>
              <a:pPr algn="ctr" eaLnBrk="1" hangingPunct="1"/>
              <a:r>
                <a:rPr lang="en-US" altLang="en-US" sz="2200"/>
                <a:t>Wroblewski</a:t>
              </a:r>
            </a:p>
          </p:txBody>
        </p:sp>
        <p:graphicFrame>
          <p:nvGraphicFramePr>
            <p:cNvPr id="1026" name="Object 2"/>
            <p:cNvGraphicFramePr>
              <a:graphicFrameLocks noChangeAspect="1"/>
            </p:cNvGraphicFramePr>
            <p:nvPr/>
          </p:nvGraphicFramePr>
          <p:xfrm>
            <a:off x="4688682" y="5117150"/>
            <a:ext cx="1373981" cy="1373981"/>
          </p:xfrm>
          <a:graphic>
            <a:graphicData uri="http://schemas.openxmlformats.org/presentationml/2006/ole">
              <mc:AlternateContent xmlns:mc="http://schemas.openxmlformats.org/markup-compatibility/2006">
                <mc:Choice xmlns:v="urn:schemas-microsoft-com:vml" Requires="v">
                  <p:oleObj spid="_x0000_s1066" name="Acrobat Document" r:id="rId6" imgW="3658320" imgH="3658320" progId="AcroExch.Document.7">
                    <p:embed/>
                  </p:oleObj>
                </mc:Choice>
                <mc:Fallback>
                  <p:oleObj name="Acrobat Document" r:id="rId6" imgW="3658320" imgH="3658320" progId="AcroExch.Document.7">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8682" y="5117150"/>
                          <a:ext cx="1373981" cy="13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31" name="Group 1"/>
          <p:cNvGrpSpPr>
            <a:grpSpLocks/>
          </p:cNvGrpSpPr>
          <p:nvPr/>
        </p:nvGrpSpPr>
        <p:grpSpPr bwMode="auto">
          <a:xfrm>
            <a:off x="2667000" y="1495425"/>
            <a:ext cx="1828800" cy="3352800"/>
            <a:chOff x="2590800" y="1676400"/>
            <a:chExt cx="1828800" cy="3352800"/>
          </a:xfrm>
        </p:grpSpPr>
        <p:pic>
          <p:nvPicPr>
            <p:cNvPr id="1039"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676400"/>
              <a:ext cx="1828800" cy="2095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40" name="TextBox 9"/>
            <p:cNvSpPr txBox="1">
              <a:spLocks noChangeArrowheads="1"/>
            </p:cNvSpPr>
            <p:nvPr/>
          </p:nvSpPr>
          <p:spPr bwMode="auto">
            <a:xfrm>
              <a:off x="2590800" y="3744913"/>
              <a:ext cx="1828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200"/>
                <a:t>Teresa Peña</a:t>
              </a:r>
            </a:p>
          </p:txBody>
        </p:sp>
        <p:pic>
          <p:nvPicPr>
            <p:cNvPr id="104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9394" y="4233576"/>
              <a:ext cx="1471613" cy="79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2" name="Picture 3" descr="CPIRlogo_Print.t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4513" y="4573588"/>
            <a:ext cx="17414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
          <p:cNvGrpSpPr>
            <a:grpSpLocks/>
          </p:cNvGrpSpPr>
          <p:nvPr/>
        </p:nvGrpSpPr>
        <p:grpSpPr bwMode="auto">
          <a:xfrm>
            <a:off x="6858000" y="2667000"/>
            <a:ext cx="1828800" cy="3594100"/>
            <a:chOff x="6553200" y="2667000"/>
            <a:chExt cx="1828800" cy="3594788"/>
          </a:xfrm>
        </p:grpSpPr>
        <p:pic>
          <p:nvPicPr>
            <p:cNvPr id="1036"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88125" y="2667000"/>
              <a:ext cx="1793875" cy="2054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37" name="TextBox 11"/>
            <p:cNvSpPr txBox="1">
              <a:spLocks noChangeArrowheads="1"/>
            </p:cNvSpPr>
            <p:nvPr/>
          </p:nvSpPr>
          <p:spPr bwMode="auto">
            <a:xfrm>
              <a:off x="6625431" y="4724400"/>
              <a:ext cx="1719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200"/>
                <a:t>Anita Engiles</a:t>
              </a:r>
            </a:p>
          </p:txBody>
        </p:sp>
        <p:pic>
          <p:nvPicPr>
            <p:cNvPr id="103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5185767"/>
              <a:ext cx="1648618" cy="107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18" descr="START_logo1.tif                                                003E1D6FMacHD                          BF7DF18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4713" y="3581400"/>
            <a:ext cx="97631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DFBADFD-D50B-4F84-8279-CA343DEEAF2B}" type="slidenum">
              <a:rPr lang="en-US" altLang="en-US" smtClean="0">
                <a:solidFill>
                  <a:srgbClr val="898989"/>
                </a:solidFill>
              </a:rPr>
              <a:pPr eaLnBrk="1" hangingPunct="1"/>
              <a:t>3</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609600" y="76200"/>
            <a:ext cx="7924800" cy="1143000"/>
          </a:xfrm>
        </p:spPr>
        <p:txBody>
          <a:bodyPr/>
          <a:lstStyle/>
          <a:p>
            <a:pPr eaLnBrk="1" hangingPunct="1"/>
            <a:r>
              <a:rPr lang="en-US" altLang="en-US" b="1" smtClean="0">
                <a:solidFill>
                  <a:srgbClr val="7030A0"/>
                </a:solidFill>
              </a:rPr>
              <a:t>El IEP no está tallado en piedra…</a:t>
            </a:r>
          </a:p>
        </p:txBody>
      </p:sp>
      <p:sp>
        <p:nvSpPr>
          <p:cNvPr id="32771" name="Footer Placeholder 3"/>
          <p:cNvSpPr txBox="1">
            <a:spLocks noGrp="1"/>
          </p:cNvSpPr>
          <p:nvPr/>
        </p:nvSpPr>
        <p:spPr bwMode="auto">
          <a:xfrm rot="5400000">
            <a:off x="6989763" y="3736975"/>
            <a:ext cx="320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sz="1200">
              <a:solidFill>
                <a:schemeClr val="tx2"/>
              </a:solidFill>
              <a:latin typeface="Gill Sans"/>
              <a:ea typeface="ヒラギノ角ゴ Pro W3"/>
              <a:cs typeface="ヒラギノ角ゴ Pro W3"/>
              <a:sym typeface="Gill Sans"/>
            </a:endParaRPr>
          </a:p>
        </p:txBody>
      </p:sp>
      <p:sp>
        <p:nvSpPr>
          <p:cNvPr id="32772" name="Slide Number Placeholder 4"/>
          <p:cNvSpPr txBox="1">
            <a:spLocks noGrp="1"/>
          </p:cNvSpPr>
          <p:nvPr/>
        </p:nvSpPr>
        <p:spPr bwMode="auto">
          <a:xfrm>
            <a:off x="8129588" y="573405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fld id="{5F4D9732-30E4-4B41-B07C-09CA2AFFAEA5}" type="slidenum">
              <a:rPr lang="en-US" altLang="en-US" sz="1400" b="1">
                <a:solidFill>
                  <a:srgbClr val="FFFFFF"/>
                </a:solidFill>
                <a:latin typeface="Gill Sans"/>
                <a:ea typeface="ヒラギノ角ゴ Pro W3"/>
                <a:cs typeface="ヒラギノ角ゴ Pro W3"/>
                <a:sym typeface="Gill Sans"/>
              </a:rPr>
              <a:pPr algn="ctr" eaLnBrk="1" hangingPunct="1"/>
              <a:t>30</a:t>
            </a:fld>
            <a:endParaRPr lang="en-US" altLang="en-US" sz="1400" b="1">
              <a:solidFill>
                <a:srgbClr val="FFFFFF"/>
              </a:solidFill>
              <a:latin typeface="Gill Sans"/>
              <a:ea typeface="ヒラギノ角ゴ Pro W3"/>
              <a:cs typeface="ヒラギノ角ゴ Pro W3"/>
              <a:sym typeface="Gill Sans"/>
            </a:endParaRPr>
          </a:p>
        </p:txBody>
      </p:sp>
      <p:grpSp>
        <p:nvGrpSpPr>
          <p:cNvPr id="32773" name="Group 1"/>
          <p:cNvGrpSpPr>
            <a:grpSpLocks/>
          </p:cNvGrpSpPr>
          <p:nvPr/>
        </p:nvGrpSpPr>
        <p:grpSpPr bwMode="auto">
          <a:xfrm>
            <a:off x="381000" y="1676400"/>
            <a:ext cx="8256588" cy="2206625"/>
            <a:chOff x="482600" y="1935162"/>
            <a:chExt cx="8256588" cy="2206626"/>
          </a:xfrm>
        </p:grpSpPr>
        <p:pic>
          <p:nvPicPr>
            <p:cNvPr id="327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600" y="1935162"/>
              <a:ext cx="2474913"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813" y="2084388"/>
              <a:ext cx="26193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038350"/>
              <a:ext cx="28384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5384" name="TextBox 8"/>
          <p:cNvSpPr txBox="1">
            <a:spLocks noChangeArrowheads="1"/>
          </p:cNvSpPr>
          <p:nvPr/>
        </p:nvSpPr>
        <p:spPr bwMode="auto">
          <a:xfrm>
            <a:off x="1066800" y="4267200"/>
            <a:ext cx="7086600" cy="1077913"/>
          </a:xfrm>
          <a:prstGeom prst="rect">
            <a:avLst/>
          </a:prstGeom>
          <a:noFill/>
          <a:ln>
            <a:noFill/>
          </a:ln>
          <a:extLst/>
        </p:spPr>
        <p:txBody>
          <a:bodyPr>
            <a:spAutoFit/>
          </a:bodyPr>
          <a:lstStyle>
            <a:lvl1pPr eaLnBrk="0" hangingPunct="0">
              <a:defRPr sz="3000" b="1">
                <a:solidFill>
                  <a:srgbClr val="000000"/>
                </a:solidFill>
                <a:latin typeface="Gill Sans" charset="0"/>
                <a:ea typeface="ヒラギノ角ゴ Pro W3" charset="-128"/>
                <a:sym typeface="Gill Sans" charset="0"/>
              </a:defRPr>
            </a:lvl1pPr>
            <a:lvl2pPr marL="742950" indent="-285750" eaLnBrk="0" hangingPunct="0">
              <a:defRPr sz="3000" b="1">
                <a:solidFill>
                  <a:srgbClr val="000000"/>
                </a:solidFill>
                <a:latin typeface="Gill Sans" charset="0"/>
                <a:ea typeface="ヒラギノ角ゴ Pro W3" charset="-128"/>
                <a:sym typeface="Gill Sans" charset="0"/>
              </a:defRPr>
            </a:lvl2pPr>
            <a:lvl3pPr marL="1143000" indent="-228600" eaLnBrk="0" hangingPunct="0">
              <a:defRPr sz="3000" b="1">
                <a:solidFill>
                  <a:srgbClr val="000000"/>
                </a:solidFill>
                <a:latin typeface="Gill Sans" charset="0"/>
                <a:ea typeface="ヒラギノ角ゴ Pro W3" charset="-128"/>
                <a:sym typeface="Gill Sans" charset="0"/>
              </a:defRPr>
            </a:lvl3pPr>
            <a:lvl4pPr marL="1600200" indent="-228600" eaLnBrk="0" hangingPunct="0">
              <a:defRPr sz="3000" b="1">
                <a:solidFill>
                  <a:srgbClr val="000000"/>
                </a:solidFill>
                <a:latin typeface="Gill Sans" charset="0"/>
                <a:ea typeface="ヒラギノ角ゴ Pro W3" charset="-128"/>
                <a:sym typeface="Gill Sans" charset="0"/>
              </a:defRPr>
            </a:lvl4pPr>
            <a:lvl5pPr marL="2057400" indent="-228600" eaLnBrk="0" hangingPunct="0">
              <a:defRPr sz="3000" b="1">
                <a:solidFill>
                  <a:srgbClr val="000000"/>
                </a:solidFill>
                <a:latin typeface="Gill Sans" charset="0"/>
                <a:ea typeface="ヒラギノ角ゴ Pro W3" charset="-128"/>
                <a:sym typeface="Gill Sans" charset="0"/>
              </a:defRPr>
            </a:lvl5pPr>
            <a:lvl6pPr marL="2514600" indent="-228600" eaLnBrk="0" fontAlgn="base" hangingPunct="0">
              <a:spcBef>
                <a:spcPct val="0"/>
              </a:spcBef>
              <a:spcAft>
                <a:spcPct val="0"/>
              </a:spcAft>
              <a:defRPr sz="3000" b="1">
                <a:solidFill>
                  <a:srgbClr val="000000"/>
                </a:solidFill>
                <a:latin typeface="Gill Sans" charset="0"/>
                <a:ea typeface="ヒラギノ角ゴ Pro W3" charset="-128"/>
                <a:sym typeface="Gill Sans" charset="0"/>
              </a:defRPr>
            </a:lvl6pPr>
            <a:lvl7pPr marL="2971800" indent="-228600" eaLnBrk="0" fontAlgn="base" hangingPunct="0">
              <a:spcBef>
                <a:spcPct val="0"/>
              </a:spcBef>
              <a:spcAft>
                <a:spcPct val="0"/>
              </a:spcAft>
              <a:defRPr sz="3000" b="1">
                <a:solidFill>
                  <a:srgbClr val="000000"/>
                </a:solidFill>
                <a:latin typeface="Gill Sans" charset="0"/>
                <a:ea typeface="ヒラギノ角ゴ Pro W3" charset="-128"/>
                <a:sym typeface="Gill Sans" charset="0"/>
              </a:defRPr>
            </a:lvl7pPr>
            <a:lvl8pPr marL="3429000" indent="-228600" eaLnBrk="0" fontAlgn="base" hangingPunct="0">
              <a:spcBef>
                <a:spcPct val="0"/>
              </a:spcBef>
              <a:spcAft>
                <a:spcPct val="0"/>
              </a:spcAft>
              <a:defRPr sz="3000" b="1">
                <a:solidFill>
                  <a:srgbClr val="000000"/>
                </a:solidFill>
                <a:latin typeface="Gill Sans" charset="0"/>
                <a:ea typeface="ヒラギノ角ゴ Pro W3" charset="-128"/>
                <a:sym typeface="Gill Sans" charset="0"/>
              </a:defRPr>
            </a:lvl8pPr>
            <a:lvl9pPr marL="3886200" indent="-228600" eaLnBrk="0" fontAlgn="base" hangingPunct="0">
              <a:spcBef>
                <a:spcPct val="0"/>
              </a:spcBef>
              <a:spcAft>
                <a:spcPct val="0"/>
              </a:spcAft>
              <a:defRPr sz="3000" b="1">
                <a:solidFill>
                  <a:srgbClr val="000000"/>
                </a:solidFill>
                <a:latin typeface="Gill Sans" charset="0"/>
                <a:ea typeface="ヒラギノ角ゴ Pro W3" charset="-128"/>
                <a:sym typeface="Gill Sans" charset="0"/>
              </a:defRPr>
            </a:lvl9pPr>
          </a:lstStyle>
          <a:p>
            <a:pPr algn="ctr" eaLnBrk="1" hangingPunct="1">
              <a:defRPr/>
            </a:pPr>
            <a:r>
              <a:rPr lang="en-US" sz="3200" b="0" dirty="0" smtClean="0">
                <a:solidFill>
                  <a:schemeClr val="tx2">
                    <a:lumMod val="75000"/>
                  </a:schemeClr>
                </a:solidFill>
                <a:latin typeface="Maiandra GD" pitchFamily="34" charset="0"/>
              </a:rPr>
              <a:t>¡</a:t>
            </a:r>
            <a:r>
              <a:rPr lang="en-US" sz="3200" b="0" dirty="0" err="1" smtClean="0">
                <a:solidFill>
                  <a:schemeClr val="tx2">
                    <a:lumMod val="75000"/>
                  </a:schemeClr>
                </a:solidFill>
                <a:latin typeface="Maiandra GD" pitchFamily="34" charset="0"/>
              </a:rPr>
              <a:t>Puede</a:t>
            </a:r>
            <a:r>
              <a:rPr lang="en-US" sz="3200" b="0" dirty="0" smtClean="0">
                <a:solidFill>
                  <a:schemeClr val="tx2">
                    <a:lumMod val="75000"/>
                  </a:schemeClr>
                </a:solidFill>
                <a:latin typeface="Maiandra GD" pitchFamily="34" charset="0"/>
              </a:rPr>
              <a:t> </a:t>
            </a:r>
            <a:r>
              <a:rPr lang="en-US" sz="3200" b="0" dirty="0" err="1" smtClean="0">
                <a:solidFill>
                  <a:schemeClr val="tx2">
                    <a:lumMod val="75000"/>
                  </a:schemeClr>
                </a:solidFill>
                <a:latin typeface="Maiandra GD" pitchFamily="34" charset="0"/>
              </a:rPr>
              <a:t>ser</a:t>
            </a:r>
            <a:r>
              <a:rPr lang="en-US" sz="3200" b="0" dirty="0" smtClean="0">
                <a:solidFill>
                  <a:schemeClr val="tx2">
                    <a:lumMod val="75000"/>
                  </a:schemeClr>
                </a:solidFill>
                <a:latin typeface="Maiandra GD" pitchFamily="34" charset="0"/>
              </a:rPr>
              <a:t> </a:t>
            </a:r>
            <a:r>
              <a:rPr lang="en-US" sz="3200" b="0" dirty="0" err="1" smtClean="0">
                <a:solidFill>
                  <a:schemeClr val="tx2">
                    <a:lumMod val="75000"/>
                  </a:schemeClr>
                </a:solidFill>
                <a:latin typeface="Maiandra GD" pitchFamily="34" charset="0"/>
              </a:rPr>
              <a:t>revisado</a:t>
            </a:r>
            <a:r>
              <a:rPr lang="en-US" sz="3200" b="0" dirty="0" smtClean="0">
                <a:solidFill>
                  <a:schemeClr val="tx2">
                    <a:lumMod val="75000"/>
                  </a:schemeClr>
                </a:solidFill>
                <a:latin typeface="Maiandra GD" pitchFamily="34" charset="0"/>
              </a:rPr>
              <a:t> y </a:t>
            </a:r>
            <a:r>
              <a:rPr lang="en-US" sz="3200" b="0" dirty="0" err="1" smtClean="0">
                <a:solidFill>
                  <a:schemeClr val="tx2">
                    <a:lumMod val="75000"/>
                  </a:schemeClr>
                </a:solidFill>
                <a:latin typeface="Maiandra GD" pitchFamily="34" charset="0"/>
              </a:rPr>
              <a:t>modificado</a:t>
            </a:r>
            <a:r>
              <a:rPr lang="en-US" sz="3200" b="0" dirty="0" smtClean="0">
                <a:solidFill>
                  <a:schemeClr val="tx2">
                    <a:lumMod val="75000"/>
                  </a:schemeClr>
                </a:solidFill>
                <a:latin typeface="Maiandra GD" pitchFamily="34" charset="0"/>
              </a:rPr>
              <a:t> </a:t>
            </a:r>
            <a:r>
              <a:rPr lang="en-US" sz="3200" b="0" dirty="0" err="1" smtClean="0">
                <a:solidFill>
                  <a:schemeClr val="tx2">
                    <a:lumMod val="75000"/>
                  </a:schemeClr>
                </a:solidFill>
                <a:latin typeface="Maiandra GD" pitchFamily="34" charset="0"/>
              </a:rPr>
              <a:t>tantas</a:t>
            </a:r>
            <a:r>
              <a:rPr lang="en-US" sz="3200" b="0" dirty="0" smtClean="0">
                <a:solidFill>
                  <a:schemeClr val="tx2">
                    <a:lumMod val="75000"/>
                  </a:schemeClr>
                </a:solidFill>
                <a:latin typeface="Maiandra GD" pitchFamily="34" charset="0"/>
              </a:rPr>
              <a:t> </a:t>
            </a:r>
            <a:r>
              <a:rPr lang="en-US" sz="3200" b="0" dirty="0" err="1" smtClean="0">
                <a:solidFill>
                  <a:schemeClr val="tx2">
                    <a:lumMod val="75000"/>
                  </a:schemeClr>
                </a:solidFill>
                <a:latin typeface="Maiandra GD" pitchFamily="34" charset="0"/>
              </a:rPr>
              <a:t>veces</a:t>
            </a:r>
            <a:r>
              <a:rPr lang="en-US" sz="3200" b="0" dirty="0" smtClean="0">
                <a:solidFill>
                  <a:schemeClr val="tx2">
                    <a:lumMod val="75000"/>
                  </a:schemeClr>
                </a:solidFill>
                <a:latin typeface="Maiandra GD" pitchFamily="34" charset="0"/>
              </a:rPr>
              <a:t> </a:t>
            </a:r>
            <a:r>
              <a:rPr lang="en-US" sz="3200" b="0" dirty="0" err="1" smtClean="0">
                <a:solidFill>
                  <a:schemeClr val="tx2">
                    <a:lumMod val="75000"/>
                  </a:schemeClr>
                </a:solidFill>
                <a:latin typeface="Maiandra GD" pitchFamily="34" charset="0"/>
              </a:rPr>
              <a:t>como</a:t>
            </a:r>
            <a:r>
              <a:rPr lang="en-US" sz="3200" b="0" dirty="0" smtClean="0">
                <a:solidFill>
                  <a:schemeClr val="tx2">
                    <a:lumMod val="75000"/>
                  </a:schemeClr>
                </a:solidFill>
                <a:latin typeface="Maiandra GD" pitchFamily="34" charset="0"/>
              </a:rPr>
              <a:t> SEA NECESARIO!</a:t>
            </a:r>
            <a:endParaRPr lang="en-US" sz="3200" b="0" dirty="0" smtClean="0"/>
          </a:p>
        </p:txBody>
      </p:sp>
      <p:sp>
        <p:nvSpPr>
          <p:cNvPr id="671753" name="Slide Number Placeholder 8"/>
          <p:cNvSpPr>
            <a:spLocks noGrp="1"/>
          </p:cNvSpPr>
          <p:nvPr>
            <p:ph type="sldNum" sz="quarter" idx="12"/>
          </p:nvPr>
        </p:nvSpPr>
        <p:spPr bwMode="auto">
          <a:xfrm>
            <a:off x="3124200" y="6356350"/>
            <a:ext cx="2895600" cy="365125"/>
          </a:xfrm>
          <a:extLst/>
        </p:spPr>
        <p:txBody>
          <a:bodyPr rtlCol="0"/>
          <a:lstStyle>
            <a:lvl1pPr eaLnBrk="0" hangingPunct="0">
              <a:defRPr sz="3000" b="1">
                <a:solidFill>
                  <a:srgbClr val="000000"/>
                </a:solidFill>
                <a:latin typeface="Gill Sans" charset="0"/>
                <a:ea typeface="ヒラギノ角ゴ Pro W3" charset="-128"/>
                <a:sym typeface="Gill Sans" charset="0"/>
              </a:defRPr>
            </a:lvl1pPr>
            <a:lvl2pPr marL="742950" indent="-285750" eaLnBrk="0" hangingPunct="0">
              <a:defRPr sz="3000" b="1">
                <a:solidFill>
                  <a:srgbClr val="000000"/>
                </a:solidFill>
                <a:latin typeface="Gill Sans" charset="0"/>
                <a:ea typeface="ヒラギノ角ゴ Pro W3" charset="-128"/>
                <a:sym typeface="Gill Sans" charset="0"/>
              </a:defRPr>
            </a:lvl2pPr>
            <a:lvl3pPr marL="1143000" indent="-228600" eaLnBrk="0" hangingPunct="0">
              <a:defRPr sz="3000" b="1">
                <a:solidFill>
                  <a:srgbClr val="000000"/>
                </a:solidFill>
                <a:latin typeface="Gill Sans" charset="0"/>
                <a:ea typeface="ヒラギノ角ゴ Pro W3" charset="-128"/>
                <a:sym typeface="Gill Sans" charset="0"/>
              </a:defRPr>
            </a:lvl3pPr>
            <a:lvl4pPr marL="1600200" indent="-228600" eaLnBrk="0" hangingPunct="0">
              <a:defRPr sz="3000" b="1">
                <a:solidFill>
                  <a:srgbClr val="000000"/>
                </a:solidFill>
                <a:latin typeface="Gill Sans" charset="0"/>
                <a:ea typeface="ヒラギノ角ゴ Pro W3" charset="-128"/>
                <a:sym typeface="Gill Sans" charset="0"/>
              </a:defRPr>
            </a:lvl4pPr>
            <a:lvl5pPr marL="2057400" indent="-228600" eaLnBrk="0" hangingPunct="0">
              <a:defRPr sz="3000" b="1">
                <a:solidFill>
                  <a:srgbClr val="000000"/>
                </a:solidFill>
                <a:latin typeface="Gill Sans" charset="0"/>
                <a:ea typeface="ヒラギノ角ゴ Pro W3" charset="-128"/>
                <a:sym typeface="Gill Sans" charset="0"/>
              </a:defRPr>
            </a:lvl5pPr>
            <a:lvl6pPr marL="2514600" indent="-228600" eaLnBrk="0" fontAlgn="base" hangingPunct="0">
              <a:spcBef>
                <a:spcPct val="0"/>
              </a:spcBef>
              <a:spcAft>
                <a:spcPct val="0"/>
              </a:spcAft>
              <a:defRPr sz="3000" b="1">
                <a:solidFill>
                  <a:srgbClr val="000000"/>
                </a:solidFill>
                <a:latin typeface="Gill Sans" charset="0"/>
                <a:ea typeface="ヒラギノ角ゴ Pro W3" charset="-128"/>
                <a:sym typeface="Gill Sans" charset="0"/>
              </a:defRPr>
            </a:lvl6pPr>
            <a:lvl7pPr marL="2971800" indent="-228600" eaLnBrk="0" fontAlgn="base" hangingPunct="0">
              <a:spcBef>
                <a:spcPct val="0"/>
              </a:spcBef>
              <a:spcAft>
                <a:spcPct val="0"/>
              </a:spcAft>
              <a:defRPr sz="3000" b="1">
                <a:solidFill>
                  <a:srgbClr val="000000"/>
                </a:solidFill>
                <a:latin typeface="Gill Sans" charset="0"/>
                <a:ea typeface="ヒラギノ角ゴ Pro W3" charset="-128"/>
                <a:sym typeface="Gill Sans" charset="0"/>
              </a:defRPr>
            </a:lvl7pPr>
            <a:lvl8pPr marL="3429000" indent="-228600" eaLnBrk="0" fontAlgn="base" hangingPunct="0">
              <a:spcBef>
                <a:spcPct val="0"/>
              </a:spcBef>
              <a:spcAft>
                <a:spcPct val="0"/>
              </a:spcAft>
              <a:defRPr sz="3000" b="1">
                <a:solidFill>
                  <a:srgbClr val="000000"/>
                </a:solidFill>
                <a:latin typeface="Gill Sans" charset="0"/>
                <a:ea typeface="ヒラギノ角ゴ Pro W3" charset="-128"/>
                <a:sym typeface="Gill Sans" charset="0"/>
              </a:defRPr>
            </a:lvl8pPr>
            <a:lvl9pPr marL="3886200" indent="-228600" eaLnBrk="0" fontAlgn="base" hangingPunct="0">
              <a:spcBef>
                <a:spcPct val="0"/>
              </a:spcBef>
              <a:spcAft>
                <a:spcPct val="0"/>
              </a:spcAft>
              <a:defRPr sz="3000" b="1">
                <a:solidFill>
                  <a:srgbClr val="000000"/>
                </a:solidFill>
                <a:latin typeface="Gill Sans" charset="0"/>
                <a:ea typeface="ヒラギノ角ゴ Pro W3" charset="-128"/>
                <a:sym typeface="Gill Sans" charset="0"/>
              </a:defRPr>
            </a:lvl9pPr>
          </a:lstStyle>
          <a:p>
            <a:pPr algn="ctr" eaLnBrk="1" fontAlgn="auto" hangingPunct="1">
              <a:spcBef>
                <a:spcPts val="0"/>
              </a:spcBef>
              <a:spcAft>
                <a:spcPts val="0"/>
              </a:spcAft>
              <a:defRPr/>
            </a:pPr>
            <a:fld id="{C799016E-497C-4B32-83F8-B20AFCF9B026}" type="slidenum">
              <a:rPr lang="en-US" sz="1400" smtClean="0">
                <a:solidFill>
                  <a:srgbClr val="FFFFFF"/>
                </a:solidFill>
                <a:cs typeface="+mn-cs"/>
              </a:rPr>
              <a:pPr algn="ctr" eaLnBrk="1" fontAlgn="auto" hangingPunct="1">
                <a:spcBef>
                  <a:spcPts val="0"/>
                </a:spcBef>
                <a:spcAft>
                  <a:spcPts val="0"/>
                </a:spcAft>
                <a:defRPr/>
              </a:pPr>
              <a:t>30</a:t>
            </a:fld>
            <a:endParaRPr lang="en-US" sz="1400" smtClean="0">
              <a:solidFill>
                <a:srgbClr val="FFFFFF"/>
              </a:solidFill>
              <a:cs typeface="+mn-cs"/>
            </a:endParaRPr>
          </a:p>
        </p:txBody>
      </p:sp>
      <p:pic>
        <p:nvPicPr>
          <p:cNvPr id="3277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5802313"/>
            <a:ext cx="17557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extLst>
              <a:ext uri="{28A0092B-C50C-407E-A947-70E740481C1C}">
                <a14:useLocalDpi xmlns:a14="http://schemas.microsoft.com/office/drawing/2010/main" val="0"/>
              </a:ext>
            </a:extLst>
          </a:blip>
          <a:srcRect l="23920" t="14581" r="24075" b="14581"/>
          <a:stretch>
            <a:fillRect/>
          </a:stretch>
        </p:blipFill>
        <p:spPr bwMode="auto">
          <a:xfrm>
            <a:off x="5257800" y="1524000"/>
            <a:ext cx="294798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795" name="Rectangle 2"/>
          <p:cNvSpPr>
            <a:spLocks noGrp="1" noChangeArrowheads="1"/>
          </p:cNvSpPr>
          <p:nvPr>
            <p:ph type="title" idx="4294967295"/>
          </p:nvPr>
        </p:nvSpPr>
        <p:spPr>
          <a:xfrm>
            <a:off x="76200" y="0"/>
            <a:ext cx="8991600" cy="1223963"/>
          </a:xfrm>
        </p:spPr>
        <p:txBody>
          <a:bodyPr/>
          <a:lstStyle/>
          <a:p>
            <a:pPr eaLnBrk="1" hangingPunct="1"/>
            <a:r>
              <a:rPr lang="en-US" altLang="en-US" sz="4200" b="1" smtClean="0">
                <a:solidFill>
                  <a:srgbClr val="7030A0"/>
                </a:solidFill>
              </a:rPr>
              <a:t>Pueden ocurrir conflictos en </a:t>
            </a:r>
            <a:br>
              <a:rPr lang="en-US" altLang="en-US" sz="4200" b="1" smtClean="0">
                <a:solidFill>
                  <a:srgbClr val="7030A0"/>
                </a:solidFill>
              </a:rPr>
            </a:br>
            <a:r>
              <a:rPr lang="en-US" altLang="en-US" sz="4200" b="1" smtClean="0">
                <a:solidFill>
                  <a:srgbClr val="7030A0"/>
                </a:solidFill>
              </a:rPr>
              <a:t>el camino...</a:t>
            </a:r>
          </a:p>
        </p:txBody>
      </p:sp>
      <p:sp>
        <p:nvSpPr>
          <p:cNvPr id="33796" name="Rectangle 3"/>
          <p:cNvSpPr>
            <a:spLocks noGrp="1" noChangeArrowheads="1"/>
          </p:cNvSpPr>
          <p:nvPr>
            <p:ph type="body" idx="4294967295"/>
          </p:nvPr>
        </p:nvSpPr>
        <p:spPr>
          <a:xfrm>
            <a:off x="457200" y="1371600"/>
            <a:ext cx="4495800" cy="4114800"/>
          </a:xfrm>
        </p:spPr>
        <p:txBody>
          <a:bodyPr/>
          <a:lstStyle/>
          <a:p>
            <a:pPr marL="569913" eaLnBrk="1" hangingPunct="1">
              <a:lnSpc>
                <a:spcPct val="90000"/>
              </a:lnSpc>
              <a:buFont typeface="Wingdings" pitchFamily="2" charset="2"/>
              <a:buChar char="ü"/>
            </a:pPr>
            <a:r>
              <a:rPr lang="en-US" altLang="en-US" sz="2500" smtClean="0"/>
              <a:t>Cuando existe una confusión o un mal entendido de los papeles y las responsabilidades de las personas o miembros del equipo,</a:t>
            </a:r>
          </a:p>
          <a:p>
            <a:pPr marL="569913" eaLnBrk="1" hangingPunct="1">
              <a:lnSpc>
                <a:spcPct val="90000"/>
              </a:lnSpc>
              <a:buFont typeface="Wingdings" pitchFamily="2" charset="2"/>
              <a:buChar char="ü"/>
            </a:pPr>
            <a:r>
              <a:rPr lang="en-US" altLang="en-US" sz="2500" smtClean="0"/>
              <a:t>Cuando no existe una comunicación efectiva o se ha roto la comunicación entre las partes,</a:t>
            </a:r>
          </a:p>
          <a:p>
            <a:pPr marL="569913" eaLnBrk="1" hangingPunct="1">
              <a:lnSpc>
                <a:spcPct val="90000"/>
              </a:lnSpc>
              <a:buFont typeface="Wingdings" pitchFamily="2" charset="2"/>
              <a:buChar char="ü"/>
            </a:pPr>
            <a:r>
              <a:rPr lang="en-US" altLang="en-US" sz="2500" smtClean="0"/>
              <a:t>Cuando hay un desacuerdo fundamental y verdadero acerca de los servicios y programas.</a:t>
            </a:r>
          </a:p>
        </p:txBody>
      </p:sp>
      <p:sp>
        <p:nvSpPr>
          <p:cNvPr id="33797" name="Slide Number Placeholder 22"/>
          <p:cNvSpPr>
            <a:spLocks/>
          </p:cNvSpPr>
          <p:nvPr/>
        </p:nvSpPr>
        <p:spPr bwMode="auto">
          <a:xfrm>
            <a:off x="8142288" y="571500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fld id="{408E1F1F-48E3-409C-BDF3-112EFE9BE957}" type="slidenum">
              <a:rPr lang="en-US" altLang="en-US" sz="1400">
                <a:solidFill>
                  <a:srgbClr val="FFFFFF"/>
                </a:solidFill>
              </a:rPr>
              <a:pPr algn="ctr" eaLnBrk="1" hangingPunct="1"/>
              <a:t>31</a:t>
            </a:fld>
            <a:endParaRPr lang="en-US" altLang="en-US" sz="1400">
              <a:solidFill>
                <a:srgbClr val="FFFFFF"/>
              </a:solidFill>
            </a:endParaRPr>
          </a:p>
        </p:txBody>
      </p:sp>
      <p:pic>
        <p:nvPicPr>
          <p:cNvPr id="337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188" y="5811838"/>
            <a:ext cx="1571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65FC9CEA-F564-4D0A-9307-976DA7DFB116}" type="slidenum">
              <a:rPr lang="en-US" altLang="en-US" smtClean="0">
                <a:solidFill>
                  <a:srgbClr val="898989"/>
                </a:solidFill>
              </a:rPr>
              <a:pPr eaLnBrk="1" hangingPunct="1"/>
              <a:t>31</a:t>
            </a:fld>
            <a:endParaRPr lang="en-US" altLang="en-US" smtClean="0">
              <a:solidFill>
                <a:srgbClr val="898989"/>
              </a:solidFill>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229600" cy="1143000"/>
          </a:xfrm>
        </p:spPr>
        <p:txBody>
          <a:bodyPr/>
          <a:lstStyle/>
          <a:p>
            <a:pPr eaLnBrk="1" hangingPunct="1"/>
            <a:r>
              <a:rPr lang="en-US" altLang="ja-JP" b="1" smtClean="0">
                <a:solidFill>
                  <a:srgbClr val="7030A0"/>
                </a:solidFill>
              </a:rPr>
              <a:t>Conozca y Utilice sus Recursos …</a:t>
            </a:r>
            <a:endParaRPr lang="en-US" altLang="en-US" b="1" smtClean="0">
              <a:solidFill>
                <a:srgbClr val="7030A0"/>
              </a:solidFill>
            </a:endParaRPr>
          </a:p>
        </p:txBody>
      </p:sp>
      <p:sp>
        <p:nvSpPr>
          <p:cNvPr id="34819" name="Content Placeholder 3"/>
          <p:cNvSpPr>
            <a:spLocks noGrp="1"/>
          </p:cNvSpPr>
          <p:nvPr>
            <p:ph sz="half" idx="2"/>
          </p:nvPr>
        </p:nvSpPr>
        <p:spPr>
          <a:xfrm>
            <a:off x="609600" y="1143000"/>
            <a:ext cx="8229600" cy="2514600"/>
          </a:xfrm>
        </p:spPr>
        <p:txBody>
          <a:bodyPr/>
          <a:lstStyle/>
          <a:p>
            <a:pPr marL="0" indent="0">
              <a:buFont typeface="Arial" pitchFamily="34" charset="0"/>
              <a:buNone/>
            </a:pPr>
            <a:r>
              <a:rPr lang="en-US" altLang="en-US" sz="2700" smtClean="0"/>
              <a:t>Cada estado tiene por lo menos un </a:t>
            </a:r>
            <a:r>
              <a:rPr lang="en-US" altLang="en-US" sz="2700" b="1" smtClean="0"/>
              <a:t>Centro de Capacitación e Información </a:t>
            </a:r>
            <a:r>
              <a:rPr lang="en-US" altLang="en-US" sz="2700" smtClean="0"/>
              <a:t> (PTI) quienes ofrecen apoyo y capacitación para padres de niños y jóvenes con discapacidades. Muchos estados tienen también un </a:t>
            </a:r>
            <a:r>
              <a:rPr lang="en-US" altLang="en-US" sz="2700" b="1" smtClean="0"/>
              <a:t>Centro de Recursos Comunitario para Padres </a:t>
            </a:r>
            <a:r>
              <a:rPr lang="en-US" altLang="en-US" sz="2700" smtClean="0"/>
              <a:t> (CPRC).</a:t>
            </a:r>
          </a:p>
        </p:txBody>
      </p:sp>
      <p:pic>
        <p:nvPicPr>
          <p:cNvPr id="348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90900"/>
            <a:ext cx="40703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descr="CPIRlogo_Print.tif">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4813" y="4876800"/>
            <a:ext cx="282098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382E692-B96C-46F9-85F0-1B1A78DF616E}" type="slidenum">
              <a:rPr lang="en-US" altLang="en-US" smtClean="0">
                <a:solidFill>
                  <a:srgbClr val="898989"/>
                </a:solidFill>
              </a:rPr>
              <a:pPr eaLnBrk="1" hangingPunct="1"/>
              <a:t>32</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229600" cy="1143000"/>
          </a:xfrm>
        </p:spPr>
        <p:txBody>
          <a:bodyPr/>
          <a:lstStyle/>
          <a:p>
            <a:pPr eaLnBrk="1" hangingPunct="1"/>
            <a:r>
              <a:rPr lang="en-US" altLang="ja-JP" b="1" dirty="0" smtClean="0">
                <a:solidFill>
                  <a:srgbClr val="7030A0"/>
                </a:solidFill>
              </a:rPr>
              <a:t>You Tube </a:t>
            </a:r>
            <a:r>
              <a:rPr lang="en-US" altLang="ja-JP" b="1" dirty="0" err="1">
                <a:solidFill>
                  <a:srgbClr val="7030A0"/>
                </a:solidFill>
              </a:rPr>
              <a:t>colección</a:t>
            </a:r>
            <a:r>
              <a:rPr lang="en-US" altLang="ja-JP" b="1" dirty="0">
                <a:solidFill>
                  <a:srgbClr val="7030A0"/>
                </a:solidFill>
              </a:rPr>
              <a:t> de videos</a:t>
            </a:r>
            <a:endParaRPr lang="en-US" altLang="en-US" b="1" dirty="0" smtClean="0">
              <a:solidFill>
                <a:srgbClr val="7030A0"/>
              </a:solidFill>
            </a:endParaRPr>
          </a:p>
        </p:txBody>
      </p:sp>
      <p:sp>
        <p:nvSpPr>
          <p:cNvPr id="348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382E692-B96C-46F9-85F0-1B1A78DF616E}" type="slidenum">
              <a:rPr lang="en-US" altLang="en-US" smtClean="0">
                <a:solidFill>
                  <a:srgbClr val="898989"/>
                </a:solidFill>
              </a:rPr>
              <a:pPr eaLnBrk="1" hangingPunct="1"/>
              <a:t>33</a:t>
            </a:fld>
            <a:endParaRPr lang="en-US" altLang="en-US" smtClean="0">
              <a:solidFill>
                <a:srgbClr val="898989"/>
              </a:solidFill>
            </a:endParaRPr>
          </a:p>
        </p:txBody>
      </p:sp>
      <p:pic>
        <p:nvPicPr>
          <p:cNvPr id="4098"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000"/>
          <a:stretch/>
        </p:blipFill>
        <p:spPr bwMode="auto">
          <a:xfrm>
            <a:off x="234950" y="1554480"/>
            <a:ext cx="8674100"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p Arrow 1"/>
          <p:cNvSpPr/>
          <p:nvPr/>
        </p:nvSpPr>
        <p:spPr>
          <a:xfrm rot="3741910">
            <a:off x="5244808" y="2002504"/>
            <a:ext cx="990600" cy="2978528"/>
          </a:xfrm>
          <a:prstGeom prst="upArrow">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824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229600" cy="1143000"/>
          </a:xfrm>
        </p:spPr>
        <p:txBody>
          <a:bodyPr/>
          <a:lstStyle/>
          <a:p>
            <a:pPr eaLnBrk="1" hangingPunct="1"/>
            <a:r>
              <a:rPr lang="es-ES" altLang="ja-JP" sz="4200" b="1" dirty="0" smtClean="0">
                <a:solidFill>
                  <a:srgbClr val="7030A0"/>
                </a:solidFill>
              </a:rPr>
              <a:t>Capítulo 4: Preparándose </a:t>
            </a:r>
            <a:br>
              <a:rPr lang="es-ES" altLang="ja-JP" sz="4200" b="1" dirty="0" smtClean="0">
                <a:solidFill>
                  <a:srgbClr val="7030A0"/>
                </a:solidFill>
              </a:rPr>
            </a:br>
            <a:r>
              <a:rPr lang="es-ES" altLang="ja-JP" sz="4200" b="1" dirty="0" smtClean="0">
                <a:solidFill>
                  <a:srgbClr val="7030A0"/>
                </a:solidFill>
              </a:rPr>
              <a:t>para la Junta del IEP</a:t>
            </a:r>
            <a:endParaRPr lang="en-US" altLang="en-US" sz="4200" b="1" dirty="0" smtClean="0">
              <a:solidFill>
                <a:srgbClr val="7030A0"/>
              </a:solidFill>
            </a:endParaRPr>
          </a:p>
        </p:txBody>
      </p:sp>
      <p:sp>
        <p:nvSpPr>
          <p:cNvPr id="348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382E692-B96C-46F9-85F0-1B1A78DF616E}" type="slidenum">
              <a:rPr lang="en-US" altLang="en-US" smtClean="0">
                <a:solidFill>
                  <a:srgbClr val="898989"/>
                </a:solidFill>
              </a:rPr>
              <a:pPr eaLnBrk="1" hangingPunct="1"/>
              <a:t>34</a:t>
            </a:fld>
            <a:endParaRPr lang="en-US" altLang="en-US" smtClean="0">
              <a:solidFill>
                <a:srgbClr val="898989"/>
              </a:solidFill>
            </a:endParaRPr>
          </a:p>
        </p:txBody>
      </p:sp>
      <p:sp>
        <p:nvSpPr>
          <p:cNvPr id="2" name="Rectangle 1"/>
          <p:cNvSpPr/>
          <p:nvPr/>
        </p:nvSpPr>
        <p:spPr>
          <a:xfrm>
            <a:off x="2286000" y="3105835"/>
            <a:ext cx="4572000" cy="923330"/>
          </a:xfrm>
          <a:prstGeom prst="rect">
            <a:avLst/>
          </a:prstGeom>
        </p:spPr>
        <p:txBody>
          <a:bodyPr>
            <a:spAutoFit/>
          </a:bodyPr>
          <a:lstStyle/>
          <a:p>
            <a:r>
              <a:rPr lang="en-US" dirty="0" smtClean="0">
                <a:hlinkClick r:id="rId5"/>
              </a:rPr>
              <a:t>https://www.youtube.com/watch?v=uq5ByjGHBFA</a:t>
            </a:r>
            <a:endParaRPr lang="en-US" dirty="0" smtClean="0"/>
          </a:p>
          <a:p>
            <a:endParaRPr lang="en-US" dirty="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6188" y="5811838"/>
            <a:ext cx="1571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78" name="ShockwaveFlash1" r:id="rId2" imgW="7315200" imgH="4114800"/>
        </mc:Choice>
        <mc:Fallback>
          <p:control name="ShockwaveFlash1" r:id="rId2" imgW="7315200" imgH="4114800">
            <p:pic>
              <p:nvPicPr>
                <p:cNvPr id="0"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447800"/>
                  <a:ext cx="7315200" cy="426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51582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229600" cy="1143000"/>
          </a:xfrm>
        </p:spPr>
        <p:txBody>
          <a:bodyPr/>
          <a:lstStyle/>
          <a:p>
            <a:r>
              <a:rPr lang="es-ES" altLang="en-US" b="1" smtClean="0"/>
              <a:t>Recomendaciones</a:t>
            </a:r>
          </a:p>
        </p:txBody>
      </p:sp>
      <p:sp>
        <p:nvSpPr>
          <p:cNvPr id="38915" name="Content Placeholder 2"/>
          <p:cNvSpPr>
            <a:spLocks noGrp="1"/>
          </p:cNvSpPr>
          <p:nvPr>
            <p:ph idx="1"/>
          </p:nvPr>
        </p:nvSpPr>
        <p:spPr>
          <a:xfrm>
            <a:off x="457200" y="1447800"/>
            <a:ext cx="8247063" cy="3657600"/>
          </a:xfrm>
        </p:spPr>
        <p:txBody>
          <a:bodyPr/>
          <a:lstStyle/>
          <a:p>
            <a:pPr marL="457200" indent="-457200">
              <a:spcBef>
                <a:spcPct val="0"/>
              </a:spcBef>
            </a:pPr>
            <a:r>
              <a:rPr lang="es-US" altLang="en-US" smtClean="0"/>
              <a:t>Analice los materiales</a:t>
            </a:r>
          </a:p>
          <a:p>
            <a:pPr marL="457200" indent="-457200">
              <a:spcBef>
                <a:spcPct val="0"/>
              </a:spcBef>
            </a:pPr>
            <a:r>
              <a:rPr lang="es-US" altLang="en-US" smtClean="0"/>
              <a:t>Utilice la guía de educación especial de su estado</a:t>
            </a:r>
          </a:p>
          <a:p>
            <a:pPr marL="457200" indent="-457200">
              <a:spcBef>
                <a:spcPct val="0"/>
              </a:spcBef>
            </a:pPr>
            <a:r>
              <a:rPr lang="es-US" altLang="en-US" smtClean="0"/>
              <a:t>Consulte con sus superiores</a:t>
            </a:r>
          </a:p>
          <a:p>
            <a:pPr marL="457200" indent="-457200">
              <a:spcBef>
                <a:spcPct val="0"/>
              </a:spcBef>
            </a:pPr>
            <a:r>
              <a:rPr lang="es-US" altLang="en-US" smtClean="0"/>
              <a:t>Solicite asistencia técnica                                   al PTAC de su región</a:t>
            </a:r>
          </a:p>
          <a:p>
            <a:pPr marL="457200" indent="-457200">
              <a:spcBef>
                <a:spcPct val="0"/>
              </a:spcBef>
            </a:pPr>
            <a:r>
              <a:rPr lang="es-US" altLang="en-US" smtClean="0"/>
              <a:t>Participe en desarrollo                         profesional</a:t>
            </a:r>
            <a:endParaRPr lang="en-US" altLang="en-US" smtClean="0"/>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52800"/>
            <a:ext cx="3446463"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CBE524A-7807-40C4-97C1-4DE04C133600}" type="slidenum">
              <a:rPr lang="en-US" altLang="en-US" smtClean="0">
                <a:solidFill>
                  <a:srgbClr val="898989"/>
                </a:solidFill>
              </a:rPr>
              <a:pPr eaLnBrk="1" hangingPunct="1"/>
              <a:t>35</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533400" y="76200"/>
            <a:ext cx="8077200" cy="1143000"/>
          </a:xfrm>
        </p:spPr>
        <p:txBody>
          <a:bodyPr/>
          <a:lstStyle/>
          <a:p>
            <a:r>
              <a:rPr lang="en-US" altLang="en-US" b="1" smtClean="0"/>
              <a:t>Sitio web CADRE</a:t>
            </a:r>
          </a:p>
        </p:txBody>
      </p:sp>
      <p:pic>
        <p:nvPicPr>
          <p:cNvPr id="36869" name="Picture 5">
            <a:hlinkClick r:id="rId3"/>
          </p:cNvPr>
          <p:cNvPicPr>
            <a:picLocks noChangeAspect="1" noChangeArrowheads="1"/>
          </p:cNvPicPr>
          <p:nvPr/>
        </p:nvPicPr>
        <p:blipFill>
          <a:blip r:embed="rId4" cstate="print">
            <a:extLst/>
          </a:blip>
          <a:srcRect/>
          <a:stretch>
            <a:fillRect/>
          </a:stretch>
        </p:blipFill>
        <p:spPr bwMode="auto">
          <a:xfrm>
            <a:off x="304460" y="1981200"/>
            <a:ext cx="8535081"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844" name="TextBox 2"/>
          <p:cNvSpPr txBox="1">
            <a:spLocks noChangeArrowheads="1"/>
          </p:cNvSpPr>
          <p:nvPr/>
        </p:nvSpPr>
        <p:spPr bwMode="auto">
          <a:xfrm>
            <a:off x="495300" y="12192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a:t>Para recursos aditionales visite el sitio web CADRE</a:t>
            </a:r>
          </a:p>
        </p:txBody>
      </p:sp>
      <p:sp>
        <p:nvSpPr>
          <p:cNvPr id="3584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D3B6BE6B-B029-4FE0-B5D3-9D79B9817706}" type="slidenum">
              <a:rPr lang="en-US" altLang="en-US" smtClean="0">
                <a:solidFill>
                  <a:srgbClr val="898989"/>
                </a:solidFill>
              </a:rPr>
              <a:pPr eaLnBrk="1" hangingPunct="1"/>
              <a:t>36</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a:xfrm>
            <a:off x="533400" y="76200"/>
            <a:ext cx="8077200" cy="1143000"/>
          </a:xfrm>
        </p:spPr>
        <p:txBody>
          <a:bodyPr/>
          <a:lstStyle/>
          <a:p>
            <a:r>
              <a:rPr lang="en-US" altLang="en-US" b="1" smtClean="0"/>
              <a:t>Guías para los Padres</a:t>
            </a:r>
          </a:p>
        </p:txBody>
      </p:sp>
      <p:pic>
        <p:nvPicPr>
          <p:cNvPr id="36867"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1371600"/>
            <a:ext cx="895985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529E8940-8A5A-44DF-872A-2D692AD256A7}" type="slidenum">
              <a:rPr lang="en-US" altLang="en-US" smtClean="0">
                <a:solidFill>
                  <a:srgbClr val="898989"/>
                </a:solidFill>
              </a:rPr>
              <a:pPr eaLnBrk="1" hangingPunct="1"/>
              <a:t>37</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txBox="1">
            <a:spLocks/>
          </p:cNvSpPr>
          <p:nvPr/>
        </p:nvSpPr>
        <p:spPr bwMode="auto">
          <a:xfrm>
            <a:off x="533400" y="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s-ES" altLang="en-US" sz="4400" b="1"/>
              <a:t>Guía rápida para los Padres</a:t>
            </a:r>
            <a:endParaRPr lang="en-US" altLang="en-US" sz="4400" b="1"/>
          </a:p>
        </p:txBody>
      </p:sp>
      <p:pic>
        <p:nvPicPr>
          <p:cNvPr id="37891"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8144" t="16769" r="17140" b="9416"/>
          <a:stretch>
            <a:fillRect/>
          </a:stretch>
        </p:blipFill>
        <p:spPr bwMode="auto">
          <a:xfrm>
            <a:off x="1385888" y="1912938"/>
            <a:ext cx="7377112" cy="4732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2" name="Picture 2">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l="14290" t="12350" r="13474" b="5544"/>
          <a:stretch>
            <a:fillRect/>
          </a:stretch>
        </p:blipFill>
        <p:spPr bwMode="auto">
          <a:xfrm>
            <a:off x="381000" y="1143000"/>
            <a:ext cx="7402513" cy="4732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D3EB5FBE-C1D2-43CB-93BD-7BEFB7CF2179}" type="slidenum">
              <a:rPr lang="en-US" altLang="en-US" smtClean="0">
                <a:solidFill>
                  <a:srgbClr val="898989"/>
                </a:solidFill>
              </a:rPr>
              <a:pPr eaLnBrk="1" hangingPunct="1"/>
              <a:t>38</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152400"/>
            <a:ext cx="8229600" cy="1401763"/>
          </a:xfrm>
        </p:spPr>
        <p:txBody>
          <a:bodyPr/>
          <a:lstStyle/>
          <a:p>
            <a:r>
              <a:rPr lang="es-ES" altLang="en-US" b="1" smtClean="0"/>
              <a:t>¡Muchas gracias</a:t>
            </a:r>
            <a:br>
              <a:rPr lang="es-ES" altLang="en-US" b="1" smtClean="0"/>
            </a:br>
            <a:r>
              <a:rPr lang="es-ES" altLang="en-US" b="1" smtClean="0"/>
              <a:t>por su participación!</a:t>
            </a:r>
          </a:p>
        </p:txBody>
      </p:sp>
      <p:grpSp>
        <p:nvGrpSpPr>
          <p:cNvPr id="2052" name="Group 1"/>
          <p:cNvGrpSpPr>
            <a:grpSpLocks/>
          </p:cNvGrpSpPr>
          <p:nvPr/>
        </p:nvGrpSpPr>
        <p:grpSpPr bwMode="auto">
          <a:xfrm>
            <a:off x="1524000" y="2057400"/>
            <a:ext cx="6172200" cy="3429000"/>
            <a:chOff x="1295400" y="2261510"/>
            <a:chExt cx="5872162" cy="3224890"/>
          </a:xfrm>
        </p:grpSpPr>
        <p:pic>
          <p:nvPicPr>
            <p:cNvPr id="2054"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333081"/>
              <a:ext cx="22907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246563"/>
              <a:ext cx="182880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2">
              <a:hlinkClick r:id="rId8"/>
            </p:cNvPr>
            <p:cNvGraphicFramePr>
              <a:graphicFrameLocks noChangeAspect="1"/>
            </p:cNvGraphicFramePr>
            <p:nvPr/>
          </p:nvGraphicFramePr>
          <p:xfrm>
            <a:off x="5410200" y="2261510"/>
            <a:ext cx="1719263" cy="1718991"/>
          </p:xfrm>
          <a:graphic>
            <a:graphicData uri="http://schemas.openxmlformats.org/presentationml/2006/ole">
              <mc:AlternateContent xmlns:mc="http://schemas.openxmlformats.org/markup-compatibility/2006">
                <mc:Choice xmlns:v="urn:schemas-microsoft-com:vml" Requires="v">
                  <p:oleObj spid="_x0000_s2078" name="Acrobat Document" r:id="rId9" imgW="3658320" imgH="3658320" progId="AcroExch.Document.7">
                    <p:embed/>
                  </p:oleObj>
                </mc:Choice>
                <mc:Fallback>
                  <p:oleObj name="Acrobat Document" r:id="rId9" imgW="3658320" imgH="3658320" progId="AcroExch.Document.7">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2261510"/>
                          <a:ext cx="1719263" cy="171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6" name="Picture 4" descr="CPIRlogo_Print.tif">
              <a:hlinkClick r:id="rId11"/>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2451869"/>
              <a:ext cx="3429000" cy="120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F258130-C87D-47F3-9DA5-69E972C67EBF}" type="slidenum">
              <a:rPr lang="en-US" altLang="en-US" smtClean="0">
                <a:solidFill>
                  <a:srgbClr val="898989"/>
                </a:solidFill>
              </a:rPr>
              <a:pPr eaLnBrk="1" hangingPunct="1"/>
              <a:t>39</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a:lstStyle/>
          <a:p>
            <a:r>
              <a:rPr lang="es-ES" altLang="en-US" b="1" dirty="0" smtClean="0"/>
              <a:t>Objetivo de la presentación</a:t>
            </a:r>
          </a:p>
        </p:txBody>
      </p:sp>
      <p:sp>
        <p:nvSpPr>
          <p:cNvPr id="6147" name="Content Placeholder 2"/>
          <p:cNvSpPr>
            <a:spLocks noGrp="1"/>
          </p:cNvSpPr>
          <p:nvPr>
            <p:ph idx="1"/>
          </p:nvPr>
        </p:nvSpPr>
        <p:spPr>
          <a:xfrm>
            <a:off x="4191000" y="1600200"/>
            <a:ext cx="4572000" cy="4343400"/>
          </a:xfrm>
        </p:spPr>
        <p:txBody>
          <a:bodyPr/>
          <a:lstStyle/>
          <a:p>
            <a:pPr marL="0" indent="0">
              <a:buFont typeface="Arial" pitchFamily="34" charset="0"/>
              <a:buNone/>
            </a:pPr>
            <a:r>
              <a:rPr lang="es-US" altLang="en-US" sz="2800" smtClean="0"/>
              <a:t>Ofrecer ideas sobre herramientas y materiales que los empleados bilingües de los Centros para Padres pueden utilizar para ayudar a los padres que hablan español a prepararse y participar mejor en las reuniones de IEP de sus hijos.</a:t>
            </a:r>
          </a:p>
          <a:p>
            <a:pPr marL="0" indent="0" algn="ctr">
              <a:buFont typeface="Arial" pitchFamily="34" charset="0"/>
              <a:buNone/>
            </a:pPr>
            <a:endParaRPr lang="es-US" altLang="en-US" sz="2800" smtClean="0"/>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r="31389"/>
          <a:stretch>
            <a:fillRect/>
          </a:stretch>
        </p:blipFill>
        <p:spPr bwMode="auto">
          <a:xfrm>
            <a:off x="584200" y="1905000"/>
            <a:ext cx="330200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A1FD9EF0-BF28-45E5-8A85-E2D0478E93C2}" type="slidenum">
              <a:rPr lang="en-US" altLang="en-US" smtClean="0">
                <a:solidFill>
                  <a:srgbClr val="898989"/>
                </a:solidFill>
              </a:rPr>
              <a:pPr eaLnBrk="1" hangingPunct="1"/>
              <a:t>4</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6200"/>
            <a:ext cx="8229600" cy="1143000"/>
          </a:xfrm>
        </p:spPr>
        <p:txBody>
          <a:bodyPr/>
          <a:lstStyle/>
          <a:p>
            <a:r>
              <a:rPr lang="es-ES" altLang="en-US" sz="4200" b="1" smtClean="0"/>
              <a:t>Información del contacto          correo electrónico</a:t>
            </a:r>
          </a:p>
        </p:txBody>
      </p:sp>
      <p:sp>
        <p:nvSpPr>
          <p:cNvPr id="39939" name="Content Placeholder 2"/>
          <p:cNvSpPr>
            <a:spLocks noGrp="1"/>
          </p:cNvSpPr>
          <p:nvPr>
            <p:ph idx="1"/>
          </p:nvPr>
        </p:nvSpPr>
        <p:spPr>
          <a:xfrm>
            <a:off x="1524000" y="1447800"/>
            <a:ext cx="6019800" cy="3657600"/>
          </a:xfrm>
        </p:spPr>
        <p:txBody>
          <a:bodyPr/>
          <a:lstStyle/>
          <a:p>
            <a:pPr marL="0" indent="0" algn="ctr">
              <a:spcBef>
                <a:spcPct val="0"/>
              </a:spcBef>
              <a:spcAft>
                <a:spcPts val="1800"/>
              </a:spcAft>
              <a:buFont typeface="Arial" pitchFamily="34" charset="0"/>
              <a:buNone/>
            </a:pPr>
            <a:r>
              <a:rPr lang="es-US" altLang="en-US" smtClean="0"/>
              <a:t>Myriam Alizo:                      </a:t>
            </a:r>
            <a:r>
              <a:rPr lang="es-US" altLang="en-US" smtClean="0">
                <a:hlinkClick r:id="rId3"/>
              </a:rPr>
              <a:t>malizo@spannj.org</a:t>
            </a:r>
            <a:r>
              <a:rPr lang="es-US" altLang="en-US" smtClean="0"/>
              <a:t>  </a:t>
            </a:r>
          </a:p>
          <a:p>
            <a:pPr marL="0" indent="0" algn="ctr">
              <a:spcBef>
                <a:spcPct val="0"/>
              </a:spcBef>
              <a:spcAft>
                <a:spcPts val="1800"/>
              </a:spcAft>
              <a:buFont typeface="Arial" pitchFamily="34" charset="0"/>
              <a:buNone/>
            </a:pPr>
            <a:r>
              <a:rPr lang="en-US" altLang="en-US" smtClean="0"/>
              <a:t>Teresa Peña:                        </a:t>
            </a:r>
            <a:r>
              <a:rPr lang="en-US" altLang="en-US" smtClean="0">
                <a:hlinkClick r:id="rId4"/>
              </a:rPr>
              <a:t>tpena@ecacmail.org</a:t>
            </a:r>
            <a:r>
              <a:rPr lang="en-US" altLang="en-US" smtClean="0"/>
              <a:t> </a:t>
            </a:r>
          </a:p>
          <a:p>
            <a:pPr marL="0" indent="0" algn="ctr">
              <a:spcBef>
                <a:spcPct val="0"/>
              </a:spcBef>
              <a:spcAft>
                <a:spcPts val="1800"/>
              </a:spcAft>
              <a:buFont typeface="Arial" pitchFamily="34" charset="0"/>
              <a:buNone/>
            </a:pPr>
            <a:r>
              <a:rPr lang="es-US" altLang="en-US" smtClean="0"/>
              <a:t>Nelsinia Ramos Wroblewski: </a:t>
            </a:r>
            <a:r>
              <a:rPr lang="es-US" altLang="en-US" smtClean="0">
                <a:hlinkClick r:id="rId5"/>
              </a:rPr>
              <a:t>nwroblewski@wifacets.org</a:t>
            </a:r>
            <a:r>
              <a:rPr lang="es-US" altLang="en-US" smtClean="0"/>
              <a:t>  </a:t>
            </a:r>
          </a:p>
          <a:p>
            <a:pPr marL="0" indent="0" algn="ctr">
              <a:spcBef>
                <a:spcPct val="0"/>
              </a:spcBef>
              <a:spcAft>
                <a:spcPts val="1800"/>
              </a:spcAft>
              <a:buFont typeface="Arial" pitchFamily="34" charset="0"/>
              <a:buNone/>
            </a:pPr>
            <a:r>
              <a:rPr lang="es-US" altLang="en-US" smtClean="0"/>
              <a:t>Anita Engiles:                     </a:t>
            </a:r>
            <a:r>
              <a:rPr lang="es-US" altLang="en-US" smtClean="0">
                <a:hlinkClick r:id="rId6"/>
              </a:rPr>
              <a:t>cadre@directionservice.org</a:t>
            </a:r>
            <a:r>
              <a:rPr lang="es-US" altLang="en-US" smtClean="0"/>
              <a:t>  </a:t>
            </a:r>
            <a:endParaRPr lang="en-US" altLang="en-US" smtClean="0"/>
          </a:p>
        </p:txBody>
      </p:sp>
      <p:sp>
        <p:nvSpPr>
          <p:cNvPr id="399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40BA0E37-7921-4939-9317-9019B03883B7}" type="slidenum">
              <a:rPr lang="en-US" altLang="en-US" smtClean="0">
                <a:solidFill>
                  <a:srgbClr val="898989"/>
                </a:solidFill>
              </a:rPr>
              <a:pPr eaLnBrk="1" hangingPunct="1"/>
              <a:t>40</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2971800"/>
          </a:xfrm>
        </p:spPr>
        <p:txBody>
          <a:bodyPr>
            <a:normAutofit fontScale="90000"/>
          </a:bodyPr>
          <a:lstStyle/>
          <a:p>
            <a:pPr defTabSz="171450">
              <a:defRPr/>
            </a:pPr>
            <a:r>
              <a:rPr lang="es-ES" sz="4800" b="1" dirty="0" smtClean="0"/>
              <a:t>¡</a:t>
            </a:r>
            <a:r>
              <a:rPr lang="es-ES" sz="4800" b="1" dirty="0"/>
              <a:t>Gracias por estar con nosotros! </a:t>
            </a:r>
            <a:r>
              <a:rPr lang="es-ES" sz="4800" b="1" dirty="0" smtClean="0"/>
              <a:t/>
            </a:r>
            <a:br>
              <a:rPr lang="es-ES" sz="4800" b="1" dirty="0" smtClean="0"/>
            </a:br>
            <a:r>
              <a:rPr lang="es-ES" sz="2200" b="1" dirty="0" smtClean="0"/>
              <a:t/>
            </a:r>
            <a:br>
              <a:rPr lang="es-ES" sz="2200" b="1" dirty="0" smtClean="0"/>
            </a:br>
            <a:r>
              <a:rPr lang="es-ES" sz="3600" dirty="0" smtClean="0"/>
              <a:t>Por </a:t>
            </a:r>
            <a:r>
              <a:rPr lang="es-ES" sz="3600" dirty="0"/>
              <a:t>favor, tómese unos minutos para responder </a:t>
            </a:r>
            <a:r>
              <a:rPr lang="es-ES" sz="3600" dirty="0" smtClean="0"/>
              <a:t>esta </a:t>
            </a:r>
            <a:r>
              <a:rPr lang="es-ES" sz="3600" dirty="0"/>
              <a:t>encuesta </a:t>
            </a:r>
            <a:r>
              <a:rPr lang="es-ES" sz="3600" dirty="0" smtClean="0"/>
              <a:t>breve sobre </a:t>
            </a:r>
            <a:r>
              <a:rPr lang="es-ES" sz="3600" dirty="0"/>
              <a:t>su </a:t>
            </a:r>
            <a:r>
              <a:rPr lang="es-ES" sz="3600" dirty="0" smtClean="0"/>
              <a:t>experiencia:</a:t>
            </a:r>
            <a:r>
              <a:rPr lang="es-ES" sz="4800" dirty="0" smtClean="0"/>
              <a:t>   </a:t>
            </a:r>
            <a:r>
              <a:rPr lang="es-ES" sz="1700" dirty="0" smtClean="0"/>
              <a:t/>
            </a:r>
            <a:br>
              <a:rPr lang="es-ES" sz="1700" dirty="0" smtClean="0"/>
            </a:br>
            <a:r>
              <a:rPr lang="en-US" sz="3300" i="1" dirty="0" smtClean="0">
                <a:hlinkClick r:id="rId3"/>
              </a:rPr>
              <a:t>https</a:t>
            </a:r>
            <a:r>
              <a:rPr lang="en-US" sz="3300" i="1" dirty="0">
                <a:hlinkClick r:id="rId3"/>
              </a:rPr>
              <a:t>://</a:t>
            </a:r>
            <a:r>
              <a:rPr lang="en-US" sz="3300" i="1" dirty="0" smtClean="0">
                <a:hlinkClick r:id="rId3"/>
              </a:rPr>
              <a:t>es.surveymonkey.com/r/CADREWebinarSurvey</a:t>
            </a:r>
            <a:r>
              <a:rPr lang="en-US" sz="3300" i="1" dirty="0" smtClean="0"/>
              <a:t> </a:t>
            </a:r>
            <a:endParaRPr lang="en-US" sz="3300" b="1" dirty="0">
              <a:solidFill>
                <a:schemeClr val="accent2">
                  <a:lumMod val="75000"/>
                </a:schemeClr>
              </a:solidFill>
              <a:effectLst>
                <a:outerShdw blurRad="38100" dist="38100" dir="2700000" algn="tl">
                  <a:srgbClr val="000000">
                    <a:alpha val="43137"/>
                  </a:srgbClr>
                </a:outerShdw>
              </a:effectLst>
              <a:latin typeface="+mn-lt"/>
              <a:cs typeface="Arial" pitchFamily="34" charset="0"/>
            </a:endParaRPr>
          </a:p>
        </p:txBody>
      </p:sp>
      <p:pic>
        <p:nvPicPr>
          <p:cNvPr id="1026" name="Picture 2" descr="Survey Image"/>
          <p:cNvPicPr>
            <a:picLocks noChangeAspect="1" noChangeArrowheads="1"/>
          </p:cNvPicPr>
          <p:nvPr/>
        </p:nvPicPr>
        <p:blipFill>
          <a:blip r:embed="rId4" cstate="print">
            <a:extLst/>
          </a:blip>
          <a:srcRect/>
          <a:stretch>
            <a:fillRect/>
          </a:stretch>
        </p:blipFill>
        <p:spPr bwMode="auto">
          <a:xfrm>
            <a:off x="3048000" y="3505200"/>
            <a:ext cx="3124200" cy="2796159"/>
          </a:xfrm>
          <a:prstGeom prst="rect">
            <a:avLst/>
          </a:prstGeom>
          <a:noFill/>
          <a:ln>
            <a:noFill/>
          </a:ln>
          <a:effectLst>
            <a:outerShdw blurRad="50800" dist="38100" dir="2700000" algn="tl" rotWithShape="0">
              <a:prstClr val="black">
                <a:alpha val="40000"/>
              </a:prstClr>
            </a:outerShdw>
            <a:softEdge rad="63500"/>
          </a:effectLst>
          <a:extLst/>
        </p:spPr>
      </p:pic>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BC8C32F-0128-4DD4-8A55-5C2191073020}" type="slidenum">
              <a:rPr lang="en-US" altLang="en-US" smtClean="0">
                <a:solidFill>
                  <a:srgbClr val="898989"/>
                </a:solidFill>
              </a:rPr>
              <a:pPr eaLnBrk="1" hangingPunct="1"/>
              <a:t>41</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
            <a:ext cx="8229600" cy="1143000"/>
          </a:xfrm>
        </p:spPr>
        <p:txBody>
          <a:bodyPr/>
          <a:lstStyle/>
          <a:p>
            <a:r>
              <a:rPr lang="es-ES" altLang="en-US" b="1" smtClean="0">
                <a:solidFill>
                  <a:srgbClr val="005EA4"/>
                </a:solidFill>
              </a:rPr>
              <a:t>Antes de la reunión del IEP</a:t>
            </a:r>
          </a:p>
        </p:txBody>
      </p:sp>
      <p:sp>
        <p:nvSpPr>
          <p:cNvPr id="7171" name="Rectangle 3"/>
          <p:cNvSpPr>
            <a:spLocks noGrp="1" noChangeArrowheads="1"/>
          </p:cNvSpPr>
          <p:nvPr>
            <p:ph type="body" idx="1"/>
          </p:nvPr>
        </p:nvSpPr>
        <p:spPr>
          <a:xfrm>
            <a:off x="647700" y="1219200"/>
            <a:ext cx="7886700" cy="2286000"/>
          </a:xfrm>
        </p:spPr>
        <p:txBody>
          <a:bodyPr/>
          <a:lstStyle/>
          <a:p>
            <a:pPr marL="0" indent="0" algn="ctr">
              <a:buFont typeface="Arial" pitchFamily="34" charset="0"/>
              <a:buNone/>
            </a:pPr>
            <a:r>
              <a:rPr lang="en-US" altLang="en-US" b="1" dirty="0" err="1" smtClean="0">
                <a:ea typeface="ＭＳ Ｐゴシック" pitchFamily="34" charset="-128"/>
              </a:rPr>
              <a:t>Trabajando</a:t>
            </a:r>
            <a:r>
              <a:rPr lang="en-US" altLang="en-US" b="1" dirty="0" smtClean="0">
                <a:ea typeface="ＭＳ Ｐゴシック" pitchFamily="34" charset="-128"/>
              </a:rPr>
              <a:t> </a:t>
            </a:r>
            <a:r>
              <a:rPr lang="en-US" altLang="en-US" b="1" dirty="0" err="1" smtClean="0">
                <a:ea typeface="ＭＳ Ｐゴシック" pitchFamily="34" charset="-128"/>
              </a:rPr>
              <a:t>juntos</a:t>
            </a:r>
            <a:endParaRPr lang="en-US" altLang="en-US" dirty="0" smtClean="0"/>
          </a:p>
          <a:p>
            <a:pPr marL="0" indent="0">
              <a:buFont typeface="Arial" pitchFamily="34" charset="0"/>
              <a:buNone/>
            </a:pPr>
            <a:r>
              <a:rPr lang="en-US" altLang="en-US" dirty="0" smtClean="0">
                <a:ea typeface="ＭＳ Ｐゴシック" pitchFamily="34" charset="-128"/>
              </a:rPr>
              <a:t>Los </a:t>
            </a:r>
            <a:r>
              <a:rPr lang="en-US" altLang="en-US" dirty="0" err="1" smtClean="0">
                <a:ea typeface="ＭＳ Ｐゴシック" pitchFamily="34" charset="-128"/>
              </a:rPr>
              <a:t>resultados</a:t>
            </a:r>
            <a:r>
              <a:rPr lang="en-US" altLang="en-US" dirty="0" smtClean="0">
                <a:ea typeface="ＭＳ Ｐゴシック" pitchFamily="34" charset="-128"/>
              </a:rPr>
              <a:t> </a:t>
            </a:r>
            <a:r>
              <a:rPr lang="en-US" altLang="en-US" dirty="0" err="1" smtClean="0">
                <a:ea typeface="ＭＳ Ｐゴシック" pitchFamily="34" charset="-128"/>
              </a:rPr>
              <a:t>académicos</a:t>
            </a:r>
            <a:r>
              <a:rPr lang="en-US" altLang="en-US" dirty="0" smtClean="0">
                <a:ea typeface="ＭＳ Ｐゴシック" pitchFamily="34" charset="-128"/>
              </a:rPr>
              <a:t> </a:t>
            </a:r>
            <a:r>
              <a:rPr lang="en-US" altLang="en-US" dirty="0" err="1" smtClean="0">
                <a:ea typeface="ＭＳ Ｐゴシック" pitchFamily="34" charset="-128"/>
              </a:rPr>
              <a:t>mejoran</a:t>
            </a:r>
            <a:r>
              <a:rPr lang="en-US" altLang="en-US" dirty="0" smtClean="0">
                <a:ea typeface="ＭＳ Ｐゴシック" pitchFamily="34" charset="-128"/>
              </a:rPr>
              <a:t> </a:t>
            </a:r>
            <a:r>
              <a:rPr lang="en-US" altLang="en-US" dirty="0" err="1" smtClean="0">
                <a:ea typeface="ＭＳ Ｐゴシック" pitchFamily="34" charset="-128"/>
              </a:rPr>
              <a:t>cuando</a:t>
            </a:r>
            <a:r>
              <a:rPr lang="en-US" altLang="en-US" dirty="0" smtClean="0">
                <a:ea typeface="ＭＳ Ｐゴシック" pitchFamily="34" charset="-128"/>
              </a:rPr>
              <a:t> las </a:t>
            </a:r>
            <a:r>
              <a:rPr lang="en-US" altLang="en-US" dirty="0" err="1" smtClean="0">
                <a:ea typeface="ＭＳ Ｐゴシック" pitchFamily="34" charset="-128"/>
              </a:rPr>
              <a:t>familias</a:t>
            </a:r>
            <a:r>
              <a:rPr lang="en-US" altLang="en-US" dirty="0" smtClean="0">
                <a:ea typeface="ＭＳ Ｐゴシック" pitchFamily="34" charset="-128"/>
              </a:rPr>
              <a:t>, las </a:t>
            </a:r>
            <a:r>
              <a:rPr lang="en-US" altLang="en-US" dirty="0" err="1" smtClean="0">
                <a:ea typeface="ＭＳ Ｐゴシック" pitchFamily="34" charset="-128"/>
              </a:rPr>
              <a:t>escuelas</a:t>
            </a:r>
            <a:r>
              <a:rPr lang="en-US" altLang="en-US" dirty="0" smtClean="0">
                <a:ea typeface="ＭＳ Ｐゴシック" pitchFamily="34" charset="-128"/>
              </a:rPr>
              <a:t>, y </a:t>
            </a:r>
            <a:r>
              <a:rPr lang="en-US" altLang="en-US" dirty="0" err="1" smtClean="0">
                <a:ea typeface="ＭＳ Ｐゴシック" pitchFamily="34" charset="-128"/>
              </a:rPr>
              <a:t>los</a:t>
            </a:r>
            <a:r>
              <a:rPr lang="en-US" altLang="en-US" dirty="0" smtClean="0">
                <a:ea typeface="ＭＳ Ｐゴシック" pitchFamily="34" charset="-128"/>
              </a:rPr>
              <a:t> </a:t>
            </a:r>
            <a:r>
              <a:rPr lang="en-US" altLang="en-US" dirty="0" err="1" smtClean="0">
                <a:ea typeface="ＭＳ Ｐゴシック" pitchFamily="34" charset="-128"/>
              </a:rPr>
              <a:t>proveedores</a:t>
            </a:r>
            <a:r>
              <a:rPr lang="en-US" altLang="en-US" dirty="0" smtClean="0">
                <a:ea typeface="ＭＳ Ｐゴシック" pitchFamily="34" charset="-128"/>
              </a:rPr>
              <a:t> de </a:t>
            </a:r>
            <a:r>
              <a:rPr lang="en-US" altLang="en-US" dirty="0" err="1" smtClean="0">
                <a:ea typeface="ＭＳ Ｐゴシック" pitchFamily="34" charset="-128"/>
              </a:rPr>
              <a:t>servicios</a:t>
            </a:r>
            <a:r>
              <a:rPr lang="en-US" altLang="en-US" dirty="0" smtClean="0">
                <a:ea typeface="ＭＳ Ｐゴシック" pitchFamily="34" charset="-128"/>
              </a:rPr>
              <a:t> </a:t>
            </a:r>
            <a:r>
              <a:rPr lang="en-US" altLang="en-US" dirty="0" err="1" smtClean="0">
                <a:ea typeface="ＭＳ Ｐゴシック" pitchFamily="34" charset="-128"/>
              </a:rPr>
              <a:t>trabajan</a:t>
            </a:r>
            <a:r>
              <a:rPr lang="en-US" altLang="en-US" dirty="0" smtClean="0">
                <a:ea typeface="ＭＳ Ｐゴシック" pitchFamily="34" charset="-128"/>
              </a:rPr>
              <a:t> </a:t>
            </a:r>
            <a:r>
              <a:rPr lang="en-US" altLang="en-US" dirty="0" err="1" smtClean="0">
                <a:ea typeface="ＭＳ Ｐゴシック" pitchFamily="34" charset="-128"/>
              </a:rPr>
              <a:t>juntos</a:t>
            </a:r>
            <a:r>
              <a:rPr lang="en-US" altLang="en-US" dirty="0" smtClean="0">
                <a:ea typeface="ＭＳ Ｐゴシック" pitchFamily="34" charset="-128"/>
              </a:rPr>
              <a:t> de </a:t>
            </a:r>
            <a:r>
              <a:rPr lang="en-US" altLang="en-US" dirty="0" err="1" smtClean="0">
                <a:ea typeface="ＭＳ Ｐゴシック" pitchFamily="34" charset="-128"/>
              </a:rPr>
              <a:t>manera</a:t>
            </a:r>
            <a:r>
              <a:rPr lang="en-US" altLang="en-US" dirty="0" smtClean="0">
                <a:ea typeface="ＭＳ Ｐゴシック" pitchFamily="34" charset="-128"/>
              </a:rPr>
              <a:t> </a:t>
            </a:r>
            <a:r>
              <a:rPr lang="en-US" altLang="en-US" dirty="0" err="1" smtClean="0">
                <a:ea typeface="ＭＳ Ｐゴシック" pitchFamily="34" charset="-128"/>
              </a:rPr>
              <a:t>efectiva</a:t>
            </a:r>
            <a:r>
              <a:rPr lang="en-US" altLang="en-US" dirty="0" smtClean="0">
                <a:ea typeface="ＭＳ Ｐゴシック" pitchFamily="34" charset="-128"/>
              </a:rPr>
              <a:t>. </a:t>
            </a:r>
            <a:endParaRPr lang="en-US" altLang="en-US" dirty="0" smtClean="0"/>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57600"/>
            <a:ext cx="60579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5D9116E-148A-42F6-A03F-11597C5ABAC9}" type="slidenum">
              <a:rPr lang="en-US" altLang="en-US" smtClean="0">
                <a:solidFill>
                  <a:srgbClr val="898989"/>
                </a:solidFill>
              </a:rPr>
              <a:pPr eaLnBrk="1" hangingPunct="1"/>
              <a:t>5</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76200"/>
            <a:ext cx="8763000" cy="1066800"/>
          </a:xfrm>
        </p:spPr>
        <p:txBody>
          <a:bodyPr/>
          <a:lstStyle/>
          <a:p>
            <a:r>
              <a:rPr lang="en-US" altLang="en-US" b="1" smtClean="0">
                <a:solidFill>
                  <a:srgbClr val="005EA4"/>
                </a:solidFill>
              </a:rPr>
              <a:t>Preparación para la reunión del IEP</a:t>
            </a:r>
          </a:p>
        </p:txBody>
      </p:sp>
      <p:sp>
        <p:nvSpPr>
          <p:cNvPr id="3075" name="Rectangle 3"/>
          <p:cNvSpPr>
            <a:spLocks noGrp="1" noChangeArrowheads="1"/>
          </p:cNvSpPr>
          <p:nvPr>
            <p:ph type="body" idx="1"/>
          </p:nvPr>
        </p:nvSpPr>
        <p:spPr>
          <a:xfrm>
            <a:off x="304800" y="1219200"/>
            <a:ext cx="8686800" cy="5181600"/>
          </a:xfrm>
        </p:spPr>
        <p:txBody>
          <a:bodyPr/>
          <a:lstStyle/>
          <a:p>
            <a:pPr>
              <a:buFont typeface="Arial" pitchFamily="34" charset="0"/>
              <a:buNone/>
              <a:defRPr/>
            </a:pPr>
            <a:r>
              <a:rPr lang="en-US" altLang="en-US" dirty="0" smtClean="0"/>
              <a:t>   </a:t>
            </a:r>
            <a:r>
              <a:rPr lang="es-ES" altLang="en-US" dirty="0" smtClean="0"/>
              <a:t>Hay que trabajar con el padre para que éste:</a:t>
            </a:r>
          </a:p>
          <a:p>
            <a:pPr marL="1257300" indent="-457200">
              <a:buFont typeface="Wingdings" panose="05000000000000000000" pitchFamily="2" charset="2"/>
              <a:buChar char="§"/>
              <a:defRPr/>
            </a:pPr>
            <a:r>
              <a:rPr lang="en-US" altLang="en-US" sz="2800" dirty="0" smtClean="0"/>
              <a:t>Se </a:t>
            </a:r>
            <a:r>
              <a:rPr lang="en-US" altLang="en-US" sz="2800" dirty="0" err="1" smtClean="0"/>
              <a:t>comunique</a:t>
            </a:r>
            <a:r>
              <a:rPr lang="en-US" altLang="en-US" sz="2800" dirty="0" smtClean="0"/>
              <a:t> con la </a:t>
            </a:r>
            <a:r>
              <a:rPr lang="en-US" altLang="en-US" sz="2800" dirty="0" err="1" smtClean="0"/>
              <a:t>escuela</a:t>
            </a:r>
            <a:r>
              <a:rPr lang="en-US" altLang="en-US" sz="2800" dirty="0" smtClean="0"/>
              <a:t> de </a:t>
            </a:r>
            <a:r>
              <a:rPr lang="en-US" altLang="en-US" sz="2800" dirty="0" err="1" smtClean="0"/>
              <a:t>su</a:t>
            </a:r>
            <a:r>
              <a:rPr lang="en-US" altLang="en-US" sz="2800" dirty="0" smtClean="0"/>
              <a:t> </a:t>
            </a:r>
            <a:r>
              <a:rPr lang="en-US" altLang="en-US" sz="2800" dirty="0" err="1" smtClean="0"/>
              <a:t>hijo</a:t>
            </a:r>
            <a:endParaRPr lang="es-ES" altLang="en-US" sz="2800" dirty="0" smtClean="0"/>
          </a:p>
          <a:p>
            <a:pPr marL="1257300" indent="-457200">
              <a:buFont typeface="Wingdings" panose="05000000000000000000" pitchFamily="2" charset="2"/>
              <a:buChar char="§"/>
              <a:defRPr/>
            </a:pPr>
            <a:r>
              <a:rPr lang="es-ES" altLang="en-US" sz="2800" dirty="0" smtClean="0"/>
              <a:t>Hable con el equipo del IEP antes de la reunión</a:t>
            </a:r>
          </a:p>
          <a:p>
            <a:pPr marL="1257300" indent="-457200">
              <a:buFont typeface="Wingdings" panose="05000000000000000000" pitchFamily="2" charset="2"/>
              <a:buChar char="§"/>
              <a:defRPr/>
            </a:pPr>
            <a:r>
              <a:rPr lang="es-ES" altLang="en-US" sz="2800" dirty="0" smtClean="0"/>
              <a:t>Participe en el proceso del IEP</a:t>
            </a:r>
          </a:p>
          <a:p>
            <a:pPr marL="1257300" indent="-457200">
              <a:buFont typeface="Wingdings" panose="05000000000000000000" pitchFamily="2" charset="2"/>
              <a:buChar char="§"/>
              <a:defRPr/>
            </a:pPr>
            <a:r>
              <a:rPr lang="es-ES" altLang="en-US" sz="2800" dirty="0" smtClean="0"/>
              <a:t>Piense sobre la participación de su hijo en las clases de educación general</a:t>
            </a:r>
          </a:p>
          <a:p>
            <a:pPr marL="1257300" indent="-457200">
              <a:buFont typeface="Wingdings" panose="05000000000000000000" pitchFamily="2" charset="2"/>
              <a:buChar char="§"/>
              <a:defRPr/>
            </a:pPr>
            <a:r>
              <a:rPr lang="es-ES" altLang="en-US" sz="2800" dirty="0" smtClean="0"/>
              <a:t>Participe en su comunidad escolar</a:t>
            </a:r>
          </a:p>
          <a:p>
            <a:pPr marL="1257300" indent="-457200">
              <a:buFont typeface="Wingdings" panose="05000000000000000000" pitchFamily="2" charset="2"/>
              <a:buChar char="§"/>
              <a:defRPr/>
            </a:pPr>
            <a:r>
              <a:rPr lang="es-ES" altLang="en-US" sz="2800" dirty="0" smtClean="0"/>
              <a:t>Repase la información sobre su hijo</a:t>
            </a:r>
          </a:p>
          <a:p>
            <a:pPr marL="1257300" indent="-457200">
              <a:buFont typeface="Wingdings" panose="05000000000000000000" pitchFamily="2" charset="2"/>
              <a:buChar char="§"/>
              <a:defRPr/>
            </a:pPr>
            <a:r>
              <a:rPr lang="es-ES" altLang="en-US" sz="2800" dirty="0" smtClean="0"/>
              <a:t>Haga un Perfil Positivo del Estudiante para compartirlo con el </a:t>
            </a:r>
            <a:r>
              <a:rPr lang="es-ES" altLang="en-US" sz="2800" dirty="0"/>
              <a:t>e</a:t>
            </a:r>
            <a:r>
              <a:rPr lang="es-ES" altLang="en-US" sz="2800" dirty="0" smtClean="0"/>
              <a:t>quipo</a:t>
            </a:r>
            <a:endParaRPr lang="es-ES" altLang="en-US" b="1" dirty="0" smtClean="0"/>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D77AC32-51B7-4229-B847-67E20579578B}" type="slidenum">
              <a:rPr lang="en-US" altLang="en-US" smtClean="0">
                <a:solidFill>
                  <a:srgbClr val="898989"/>
                </a:solidFill>
              </a:rPr>
              <a:pPr eaLnBrk="1" hangingPunct="1"/>
              <a:t>6</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1143000"/>
          </a:xfrm>
        </p:spPr>
        <p:txBody>
          <a:bodyPr/>
          <a:lstStyle/>
          <a:p>
            <a:r>
              <a:rPr lang="es-ES" altLang="en-US" b="1" smtClean="0">
                <a:solidFill>
                  <a:srgbClr val="005EA4"/>
                </a:solidFill>
              </a:rPr>
              <a:t>Comunicación con la escuela </a:t>
            </a:r>
            <a:br>
              <a:rPr lang="es-ES" altLang="en-US" b="1" smtClean="0">
                <a:solidFill>
                  <a:srgbClr val="005EA4"/>
                </a:solidFill>
              </a:rPr>
            </a:br>
            <a:r>
              <a:rPr lang="es-ES" altLang="en-US" b="1" smtClean="0">
                <a:solidFill>
                  <a:srgbClr val="005EA4"/>
                </a:solidFill>
              </a:rPr>
              <a:t>de su hijo</a:t>
            </a:r>
          </a:p>
        </p:txBody>
      </p:sp>
      <p:pic>
        <p:nvPicPr>
          <p:cNvPr id="9219"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447800"/>
            <a:ext cx="3962400" cy="5170488"/>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3FC3891-720A-4241-B96A-7911C0A9B0DD}" type="slidenum">
              <a:rPr lang="en-US" altLang="en-US" smtClean="0">
                <a:solidFill>
                  <a:srgbClr val="898989"/>
                </a:solidFill>
              </a:rPr>
              <a:pPr eaLnBrk="1" hangingPunct="1"/>
              <a:t>7</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
            <a:ext cx="8229600" cy="1143000"/>
          </a:xfrm>
        </p:spPr>
        <p:txBody>
          <a:bodyPr/>
          <a:lstStyle/>
          <a:p>
            <a:r>
              <a:rPr lang="es-ES" altLang="en-US" b="1" smtClean="0">
                <a:solidFill>
                  <a:srgbClr val="005EA4"/>
                </a:solidFill>
              </a:rPr>
              <a:t/>
            </a:r>
            <a:br>
              <a:rPr lang="es-ES" altLang="en-US" b="1" smtClean="0">
                <a:solidFill>
                  <a:srgbClr val="005EA4"/>
                </a:solidFill>
              </a:rPr>
            </a:br>
            <a:r>
              <a:rPr lang="es-ES" altLang="en-US" b="1" smtClean="0">
                <a:solidFill>
                  <a:srgbClr val="005EA4"/>
                </a:solidFill>
              </a:rPr>
              <a:t>Hable con el equipo del IEP      antes de la reunión</a:t>
            </a:r>
            <a:br>
              <a:rPr lang="es-ES" altLang="en-US" b="1" smtClean="0">
                <a:solidFill>
                  <a:srgbClr val="005EA4"/>
                </a:solidFill>
              </a:rPr>
            </a:br>
            <a:endParaRPr lang="en-US" altLang="en-US" b="1" smtClean="0">
              <a:solidFill>
                <a:srgbClr val="005EA4"/>
              </a:solidFill>
            </a:endParaRPr>
          </a:p>
        </p:txBody>
      </p:sp>
      <p:grpSp>
        <p:nvGrpSpPr>
          <p:cNvPr id="10243" name="Group 2"/>
          <p:cNvGrpSpPr>
            <a:grpSpLocks/>
          </p:cNvGrpSpPr>
          <p:nvPr/>
        </p:nvGrpSpPr>
        <p:grpSpPr bwMode="auto">
          <a:xfrm>
            <a:off x="685800" y="1312863"/>
            <a:ext cx="7772400" cy="5316537"/>
            <a:chOff x="609600" y="1676400"/>
            <a:chExt cx="6950041" cy="4552499"/>
          </a:xfrm>
        </p:grpSpPr>
        <p:pic>
          <p:nvPicPr>
            <p:cNvPr id="10245"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2338388"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31180"/>
              <a:ext cx="2286000" cy="29837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743200"/>
              <a:ext cx="2286000" cy="295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0240" y="3276601"/>
              <a:ext cx="2269401" cy="29522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F0A8283-9DA0-4081-A80C-BF572F7FF97A}" type="slidenum">
              <a:rPr lang="en-US" altLang="en-US" smtClean="0">
                <a:solidFill>
                  <a:srgbClr val="898989"/>
                </a:solidFill>
              </a:rPr>
              <a:pPr eaLnBrk="1" hangingPunct="1"/>
              <a:t>8</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76200"/>
            <a:ext cx="8991600" cy="914400"/>
          </a:xfrm>
        </p:spPr>
        <p:txBody>
          <a:bodyPr/>
          <a:lstStyle/>
          <a:p>
            <a:r>
              <a:rPr lang="es-ES" altLang="en-US" sz="4200" b="1" smtClean="0">
                <a:solidFill>
                  <a:srgbClr val="005EA4"/>
                </a:solidFill>
              </a:rPr>
              <a:t>Comunicación con la escuela de su hijo</a:t>
            </a:r>
          </a:p>
        </p:txBody>
      </p:sp>
      <p:pic>
        <p:nvPicPr>
          <p:cNvPr id="11267" name="Picture 3" descr="CPIRlogo_Print.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10200"/>
            <a:ext cx="312737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BS01157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205413"/>
            <a:ext cx="16002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Group 2"/>
          <p:cNvGrpSpPr>
            <a:grpSpLocks/>
          </p:cNvGrpSpPr>
          <p:nvPr/>
        </p:nvGrpSpPr>
        <p:grpSpPr bwMode="auto">
          <a:xfrm>
            <a:off x="1143000" y="1130300"/>
            <a:ext cx="6629400" cy="4965700"/>
            <a:chOff x="685800" y="1219200"/>
            <a:chExt cx="6705600" cy="4888936"/>
          </a:xfrm>
        </p:grpSpPr>
        <p:pic>
          <p:nvPicPr>
            <p:cNvPr id="11271" name="Picture 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219200"/>
              <a:ext cx="6705600" cy="3767138"/>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8">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54994">
              <a:off x="3505200" y="2059660"/>
              <a:ext cx="3811796" cy="40484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12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A158712-B1DA-4D9F-9EC9-71E29242FAFC}" type="slidenum">
              <a:rPr lang="en-US" altLang="en-US" smtClean="0">
                <a:solidFill>
                  <a:srgbClr val="898989"/>
                </a:solidFill>
              </a:rPr>
              <a:pPr eaLnBrk="1" hangingPunct="1"/>
              <a:t>9</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8478</TotalTime>
  <Words>3533</Words>
  <Application>Microsoft Office PowerPoint</Application>
  <PresentationFormat>On-screen Show (4:3)</PresentationFormat>
  <Paragraphs>386</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Acrobat Document</vt:lpstr>
      <vt:lpstr>Vamos a prepararnos para                                  la reunión del IEP   29 de octubre de 2015 2:30 pm – 3:45 pm ET (11:30-12:45 PT) Note: The PowerPoint is currently available on the CADRE website http://www.directionservice.org/cadre/LetsPreparefortheIEPWebinar.cfm Dial in: 1-877-512-6886        ID: 679 683 6031</vt:lpstr>
      <vt:lpstr>Vamos a prepararnos para la reunión del IEP </vt:lpstr>
      <vt:lpstr>Las organizadoras</vt:lpstr>
      <vt:lpstr>Objetivo de la presentación</vt:lpstr>
      <vt:lpstr>Antes de la reunión del IEP</vt:lpstr>
      <vt:lpstr>Preparación para la reunión del IEP</vt:lpstr>
      <vt:lpstr>Comunicación con la escuela  de su hijo</vt:lpstr>
      <vt:lpstr> Hable con el equipo del IEP      antes de la reunión </vt:lpstr>
      <vt:lpstr>Comunicación con la escuela de su hijo</vt:lpstr>
      <vt:lpstr>Participe en el proceso del IEP</vt:lpstr>
      <vt:lpstr>Participe en el proceso del IEP</vt:lpstr>
      <vt:lpstr>Participe en el proceso del IEP</vt:lpstr>
      <vt:lpstr>Participe en el proceso del IEP</vt:lpstr>
      <vt:lpstr>Participe en el proceso del IEP</vt:lpstr>
      <vt:lpstr>Participe en el proceso del IEP</vt:lpstr>
      <vt:lpstr>Participe en el proceso del IEP</vt:lpstr>
      <vt:lpstr>Piense sobre la participación de su hijo en las clases de educación general</vt:lpstr>
      <vt:lpstr>Participe en su comunidad escolar</vt:lpstr>
      <vt:lpstr>Participe en el proceso del IEP</vt:lpstr>
      <vt:lpstr>Piense sobre la participación de su hijo en las clases de educación general</vt:lpstr>
      <vt:lpstr>Repase la información sobre su hijo</vt:lpstr>
      <vt:lpstr>Repase la información sobre su hijo</vt:lpstr>
      <vt:lpstr>Repase la información sobre su hijo</vt:lpstr>
      <vt:lpstr>Participe en el proceso del IEP</vt:lpstr>
      <vt:lpstr>Haga un Perfil Positivo del                Estudiante para compartirlo con el equipo</vt:lpstr>
      <vt:lpstr>Bajo el espíritu de IDEA 2004…</vt:lpstr>
      <vt:lpstr>Recomendaciones a Seguir:</vt:lpstr>
      <vt:lpstr>Habilidades Eficaces…</vt:lpstr>
      <vt:lpstr>Tómelo paso a paso…</vt:lpstr>
      <vt:lpstr>El IEP no está tallado en piedra…</vt:lpstr>
      <vt:lpstr>Pueden ocurrir conflictos en  el camino...</vt:lpstr>
      <vt:lpstr>Conozca y Utilice sus Recursos …</vt:lpstr>
      <vt:lpstr>You Tube colección de videos</vt:lpstr>
      <vt:lpstr>Capítulo 4: Preparándose  para la Junta del IEP</vt:lpstr>
      <vt:lpstr>Recomendaciones</vt:lpstr>
      <vt:lpstr>Sitio web CADRE</vt:lpstr>
      <vt:lpstr>Guías para los Padres</vt:lpstr>
      <vt:lpstr>PowerPoint Presentation</vt:lpstr>
      <vt:lpstr>¡Muchas gracias por su participación!</vt:lpstr>
      <vt:lpstr>Información del contacto          correo electrónico</vt:lpstr>
      <vt:lpstr>¡Gracias por estar con nosotros!   Por favor, tómese unos minutos para responder esta encuesta breve sobre su experiencia:    https://es.surveymonkey.com/r/CADREWebinarSurvey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Whitehorne</dc:creator>
  <cp:lastModifiedBy>Amy Whitehorne</cp:lastModifiedBy>
  <cp:revision>1008</cp:revision>
  <cp:lastPrinted>2015-10-27T19:42:28Z</cp:lastPrinted>
  <dcterms:created xsi:type="dcterms:W3CDTF">2015-02-03T18:53:26Z</dcterms:created>
  <dcterms:modified xsi:type="dcterms:W3CDTF">2015-10-27T20:09:05Z</dcterms:modified>
</cp:coreProperties>
</file>