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680" r:id="rId2"/>
    <p:sldId id="382" r:id="rId3"/>
    <p:sldId id="363" r:id="rId4"/>
    <p:sldId id="713" r:id="rId5"/>
    <p:sldId id="716" r:id="rId6"/>
    <p:sldId id="718" r:id="rId7"/>
    <p:sldId id="721" r:id="rId8"/>
    <p:sldId id="720" r:id="rId9"/>
    <p:sldId id="722" r:id="rId10"/>
    <p:sldId id="723" r:id="rId11"/>
    <p:sldId id="724" r:id="rId12"/>
    <p:sldId id="725" r:id="rId13"/>
    <p:sldId id="726" r:id="rId14"/>
    <p:sldId id="727" r:id="rId15"/>
    <p:sldId id="707" r:id="rId16"/>
    <p:sldId id="708" r:id="rId17"/>
    <p:sldId id="728" r:id="rId18"/>
    <p:sldId id="71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26C"/>
    <a:srgbClr val="9C3E3E"/>
    <a:srgbClr val="C16566"/>
    <a:srgbClr val="585858"/>
    <a:srgbClr val="7C7C7C"/>
    <a:srgbClr val="8596A1"/>
    <a:srgbClr val="BD1D28"/>
    <a:srgbClr val="002060"/>
    <a:srgbClr val="24275E"/>
    <a:srgbClr val="202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2" Type="http://schemas.microsoft.com/office/2018/10/relationships/authors" Target="NUL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35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AF4AD-71F4-4F3F-80D9-287026CD1D71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3B2E3F-F879-4720-B1EE-C132AFB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CED24C-F9A4-41E2-BCBF-24512853585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CACC31-1050-46B4-9F19-2605034B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6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4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3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E9230-D174-44A9-BA1F-6D49973188C3}"/>
              </a:ext>
            </a:extLst>
          </p:cNvPr>
          <p:cNvSpPr/>
          <p:nvPr userDrawn="1"/>
        </p:nvSpPr>
        <p:spPr>
          <a:xfrm>
            <a:off x="3895725" y="106362"/>
            <a:ext cx="5105400" cy="6645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4" descr="Z:\CADRE\CADRE 5\Web Development 2018-23\CADRE Logo 2019\CADRE Logo Files\JPG\RGB\High Res\CADRE Logo-03 cropped.jpg">
            <a:extLst>
              <a:ext uri="{FF2B5EF4-FFF2-40B4-BE49-F238E27FC236}">
                <a16:creationId xmlns:a16="http://schemas.microsoft.com/office/drawing/2014/main" id="{7A73E401-B03E-44CE-82F5-ABBF66E91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4864"/>
            <a:ext cx="3278963" cy="23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BE5859-D5F5-4A27-9502-5FCD9F232D13}"/>
              </a:ext>
            </a:extLst>
          </p:cNvPr>
          <p:cNvSpPr txBox="1">
            <a:spLocks/>
          </p:cNvSpPr>
          <p:nvPr userDrawn="1"/>
        </p:nvSpPr>
        <p:spPr>
          <a:xfrm>
            <a:off x="4676775" y="3313382"/>
            <a:ext cx="3886200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800"/>
              <a:t>Click to edit presenter name(s)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AA7351-167A-4D8B-B408-6EB5C8C8E1DC}"/>
              </a:ext>
            </a:extLst>
          </p:cNvPr>
          <p:cNvSpPr txBox="1">
            <a:spLocks/>
          </p:cNvSpPr>
          <p:nvPr userDrawn="1"/>
        </p:nvSpPr>
        <p:spPr>
          <a:xfrm>
            <a:off x="4724400" y="5646738"/>
            <a:ext cx="38862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1600"/>
              <a:t>Click to add event</a:t>
            </a:r>
          </a:p>
          <a:p>
            <a:r>
              <a:rPr lang="en-US" sz="1600"/>
              <a:t>and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DB085-9469-40C9-9EE1-FCAD505C6D34}"/>
              </a:ext>
            </a:extLst>
          </p:cNvPr>
          <p:cNvSpPr txBox="1"/>
          <p:nvPr userDrawn="1"/>
        </p:nvSpPr>
        <p:spPr>
          <a:xfrm>
            <a:off x="158115" y="6294437"/>
            <a:ext cx="1371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D26C36-84C1-44EF-BC7B-728EDE46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326" y="1280063"/>
            <a:ext cx="379095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92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80E7E-899D-42CE-8620-DF7251A8B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A1D5B-6B98-41E4-8CD0-696083E28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F6F8-E5DF-4891-87BF-3C337516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§"/>
              <a:defRPr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566A3-8B31-4F61-9E36-FB94E47A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5628C-544E-498F-B674-B7A3F83E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119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7C3C-972C-4E78-BE66-6EF3220929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8FC8-AE96-4BF7-8957-C7C43ED9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0FCB3-D5C4-4B4B-99B2-A561ED7C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C90A-3F2C-4645-B93E-404D6C9E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solidFill>
            <a:srgbClr val="002060"/>
          </a:solidFill>
        </p:spPr>
        <p:txBody>
          <a:bodyPr anchor="ctr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99A00-34A4-4B4C-90D8-313335AA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64CCE9-8179-492B-9268-105AD944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5A2E-9963-4C3A-B95D-C520BDBD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000A-66DD-4F73-9CB5-B62515A8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2217A-D50E-4027-818A-4321CF7F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D03A-7B97-4B05-89CF-DF6959BC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322F-9281-4496-97A7-F6D5CDD5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EC1D-359E-41F9-8B23-EC01A6D06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F071-9B01-42ED-927E-15218664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C1FC4-8F62-4B8D-900A-67B9DEF14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81FA6-FFA8-464B-9CAD-C80F2790C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6C7E1-444C-40FE-8EEC-5DB59F7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1B8F-294A-488F-B638-53350816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602D-47A0-4FFF-8C19-20C043D6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solidFill>
            <a:srgbClr val="00206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1114-602F-4853-BDF9-3BE7B802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949A2-C78B-4CD3-A1F6-CE626A46E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77745-E152-4C3E-B388-CB4AAE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9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93C0-A27C-40BE-8D91-C2A69DC6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15A26-AA65-42EB-8C9B-37677B6E8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3E7FF-AED8-4596-85A1-7AEA3103C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A98DE-7460-4C26-84DE-194FE9E6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F3B1-4538-4371-9DE6-C2459F21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D4678-5E3B-4C68-BBB5-3C0D89368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7D898-50AE-414C-9965-8E04EF59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chemeClr val="bg1"/>
            </a:gs>
            <a:gs pos="100000">
              <a:schemeClr val="tx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060BC-7486-44B3-AECA-1B4EAAF8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23207-6DBF-4453-808D-A3C81D97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78D1-7408-4953-AC5D-20EB60BC6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63651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D41B55-E513-4CCA-BBBF-FD0B23E36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1" y="6460861"/>
            <a:ext cx="685038" cy="1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50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7EF912-89F7-44DF-BEF0-92AFF3A0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3489" y="127705"/>
            <a:ext cx="5468111" cy="66025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28B79-2844-4CDD-8E28-20A70748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490" y="1676400"/>
            <a:ext cx="5468110" cy="41941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/>
              <a:t>User Guide to CADRE’s Cultural &amp; Linguistic Competence Assessment for DR Systems </a:t>
            </a:r>
            <a:br>
              <a:rPr lang="en-US"/>
            </a:br>
            <a:br>
              <a:rPr lang="en-US"/>
            </a:br>
            <a:r>
              <a:rPr lang="en-US"/>
              <a:t>Phase 2: </a:t>
            </a:r>
            <a:br>
              <a:rPr lang="en-US"/>
            </a:br>
            <a:r>
              <a:rPr lang="en-US"/>
              <a:t>Completing the Self-assessment</a:t>
            </a:r>
            <a:br>
              <a:rPr lang="en-US"/>
            </a:br>
            <a:r>
              <a:rPr lang="en-US"/>
              <a:t> 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2A377-3268-48FE-8F64-95478604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6456277"/>
            <a:ext cx="990600" cy="27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 CADRE Logo: The Center for Appropriate Dispute Resolution in Special Education">
            <a:extLst>
              <a:ext uri="{FF2B5EF4-FFF2-40B4-BE49-F238E27FC236}">
                <a16:creationId xmlns:a16="http://schemas.microsoft.com/office/drawing/2014/main" id="{4A342BFE-E42B-4E58-8EC4-3B882F636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981200"/>
            <a:ext cx="5890838" cy="22596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D30FE-0B99-469D-9068-78AEFB17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/>
              <a:t>Benefits of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Norms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Arrow: Pentagon 2" descr="DEVELOP GROUP NORMS&#10;">
            <a:extLst>
              <a:ext uri="{FF2B5EF4-FFF2-40B4-BE49-F238E27FC236}">
                <a16:creationId xmlns:a16="http://schemas.microsoft.com/office/drawing/2014/main" id="{809C065A-2393-E75F-7C7E-45CBA448B2A8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DEVELOP GROUP NORMS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A2876-29B9-36C8-913D-C610B588FBF5}"/>
              </a:ext>
            </a:extLst>
          </p:cNvPr>
          <p:cNvSpPr txBox="1"/>
          <p:nvPr/>
        </p:nvSpPr>
        <p:spPr>
          <a:xfrm>
            <a:off x="2438400" y="1905000"/>
            <a:ext cx="6172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ndara" panose="020E0502030303020204" pitchFamily="34" charset="0"/>
              </a:rPr>
              <a:t>Addressing cultural and linguistic competence in dispute resolution may lead to difficult conversations and evoke emotional and personal reactions.</a:t>
            </a:r>
          </a:p>
          <a:p>
            <a:endParaRPr lang="en-US" sz="2400">
              <a:latin typeface="Candara" panose="020E0502030303020204" pitchFamily="34" charset="0"/>
            </a:endParaRPr>
          </a:p>
          <a:p>
            <a:r>
              <a:rPr lang="en-US" sz="2800" b="1">
                <a:latin typeface="Candara" panose="020E0502030303020204" pitchFamily="34" charset="0"/>
              </a:rPr>
              <a:t>Group norms can help: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ndara" panose="020E0502030303020204" pitchFamily="34" charset="0"/>
              </a:rPr>
              <a:t>Foster a feeling of inclusivity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ndara" panose="020E0502030303020204" pitchFamily="34" charset="0"/>
              </a:rPr>
              <a:t>Create a respectful and collaborative environment 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andara" panose="020E0502030303020204" pitchFamily="34" charset="0"/>
              </a:rPr>
              <a:t>Provide a container for responsive dialogue  </a:t>
            </a:r>
          </a:p>
        </p:txBody>
      </p:sp>
    </p:spTree>
    <p:extLst>
      <p:ext uri="{BB962C8B-B14F-4D97-AF65-F5344CB8AC3E}">
        <p14:creationId xmlns:p14="http://schemas.microsoft.com/office/powerpoint/2010/main" val="31626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Imagine…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Arrow: Pentagon 2" descr="DEVELOP GROUP NORMS&#10;">
            <a:extLst>
              <a:ext uri="{FF2B5EF4-FFF2-40B4-BE49-F238E27FC236}">
                <a16:creationId xmlns:a16="http://schemas.microsoft.com/office/drawing/2014/main" id="{809C065A-2393-E75F-7C7E-45CBA448B2A8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DEVELOP GROUP NORMS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A2876-29B9-36C8-913D-C610B588FBF5}"/>
              </a:ext>
            </a:extLst>
          </p:cNvPr>
          <p:cNvSpPr txBox="1"/>
          <p:nvPr/>
        </p:nvSpPr>
        <p:spPr>
          <a:xfrm>
            <a:off x="2324100" y="1540788"/>
            <a:ext cx="6172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Candara" panose="020E0502030303020204" pitchFamily="34" charset="0"/>
              </a:rPr>
              <a:t>The team leader or facilitator can set an inclusive tone from the beginning by asking team members questions like:</a:t>
            </a:r>
          </a:p>
          <a:p>
            <a:endParaRPr lang="en-US" sz="800">
              <a:latin typeface="Candara" panose="020E0502030303020204" pitchFamily="34" charset="0"/>
            </a:endParaRPr>
          </a:p>
          <a:p>
            <a:pPr marL="749300" indent="-342900">
              <a:buFont typeface="Arial" panose="020B0604020202020204" pitchFamily="34" charset="0"/>
              <a:buChar char="•"/>
            </a:pPr>
            <a:r>
              <a:rPr lang="en-US" sz="2600">
                <a:latin typeface="Candara" panose="020E0502030303020204" pitchFamily="34" charset="0"/>
              </a:rPr>
              <a:t>What would make it easier for you to share your perspectives with each other?</a:t>
            </a:r>
          </a:p>
          <a:p>
            <a:pPr marL="749300" indent="-342900"/>
            <a:endParaRPr lang="en-US" sz="800">
              <a:latin typeface="Candara" panose="020E0502030303020204" pitchFamily="34" charset="0"/>
            </a:endParaRPr>
          </a:p>
          <a:p>
            <a:pPr marL="749300" indent="-342900">
              <a:buFont typeface="Arial" panose="020B0604020202020204" pitchFamily="34" charset="0"/>
              <a:buChar char="•"/>
            </a:pPr>
            <a:r>
              <a:rPr lang="en-US" sz="2600">
                <a:latin typeface="Candara" panose="020E0502030303020204" pitchFamily="34" charset="0"/>
              </a:rPr>
              <a:t>What would it look like if we all promoted a culture of learning?</a:t>
            </a:r>
          </a:p>
          <a:p>
            <a:pPr marL="749300" indent="-342900">
              <a:buFont typeface="Arial" panose="020B0604020202020204" pitchFamily="34" charset="0"/>
              <a:buChar char="•"/>
            </a:pPr>
            <a:endParaRPr lang="en-US" sz="800">
              <a:latin typeface="Candara" panose="020E0502030303020204" pitchFamily="34" charset="0"/>
            </a:endParaRPr>
          </a:p>
          <a:p>
            <a:pPr marL="749300" indent="-342900">
              <a:buFont typeface="Arial" panose="020B0604020202020204" pitchFamily="34" charset="0"/>
              <a:buChar char="•"/>
            </a:pPr>
            <a:r>
              <a:rPr lang="en-US" sz="2600">
                <a:latin typeface="Candara" panose="020E0502030303020204" pitchFamily="34" charset="0"/>
              </a:rPr>
              <a:t>How would we behave to convey we  value other’s contributions?</a:t>
            </a:r>
          </a:p>
          <a:p>
            <a:endParaRPr lang="en-US" sz="2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Consider…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Arrow: Pentagon 2" descr="DEVELOP GROUP NORMS&#10;">
            <a:extLst>
              <a:ext uri="{FF2B5EF4-FFF2-40B4-BE49-F238E27FC236}">
                <a16:creationId xmlns:a16="http://schemas.microsoft.com/office/drawing/2014/main" id="{809C065A-2393-E75F-7C7E-45CBA448B2A8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DEVELOP GROUP NORMS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A2876-29B9-36C8-913D-C610B588FBF5}"/>
              </a:ext>
            </a:extLst>
          </p:cNvPr>
          <p:cNvSpPr txBox="1"/>
          <p:nvPr/>
        </p:nvSpPr>
        <p:spPr>
          <a:xfrm>
            <a:off x="2247900" y="4709386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ndara" panose="020E0502030303020204" pitchFamily="34" charset="0"/>
              </a:rPr>
              <a:t>Developing group norms as a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ndara" panose="020E0502030303020204" pitchFamily="34" charset="0"/>
              </a:rPr>
              <a:t>Reviewing group norms at the beginning of each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Candara" panose="020E0502030303020204" pitchFamily="34" charset="0"/>
              </a:rPr>
              <a:t>Revisiting the group norms as needed</a:t>
            </a:r>
          </a:p>
        </p:txBody>
      </p:sp>
      <p:pic>
        <p:nvPicPr>
          <p:cNvPr id="9" name="Picture 8" descr="A group of people sitting at a table in dialog&#10;&#10;">
            <a:extLst>
              <a:ext uri="{FF2B5EF4-FFF2-40B4-BE49-F238E27FC236}">
                <a16:creationId xmlns:a16="http://schemas.microsoft.com/office/drawing/2014/main" id="{9851DADE-2B7B-91E4-9EAE-8B626794B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01253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CADRE’s Companion Resources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Arrow: Pentagon 2" descr="USE COMPANION RESOURCES&#10;">
            <a:extLst>
              <a:ext uri="{FF2B5EF4-FFF2-40B4-BE49-F238E27FC236}">
                <a16:creationId xmlns:a16="http://schemas.microsoft.com/office/drawing/2014/main" id="{809C065A-2393-E75F-7C7E-45CBA448B2A8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rgbClr val="BD1D28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USE COMPANION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A2876-29B9-36C8-913D-C610B588FBF5}"/>
              </a:ext>
            </a:extLst>
          </p:cNvPr>
          <p:cNvSpPr txBox="1"/>
          <p:nvPr/>
        </p:nvSpPr>
        <p:spPr>
          <a:xfrm>
            <a:off x="2667000" y="1437076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n-US" sz="280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latin typeface="Candara" panose="020E0502030303020204" pitchFamily="34" charset="0"/>
              </a:rPr>
              <a:t>Sample Norms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latin typeface="Candara" panose="020E0502030303020204" pitchFamily="34" charset="0"/>
              </a:rPr>
              <a:t>Glossary of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latin typeface="Candara" panose="020E0502030303020204" pitchFamily="34" charset="0"/>
              </a:rPr>
              <a:t>Action Planning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latin typeface="Candara" panose="020E0502030303020204" pitchFamily="34" charset="0"/>
              </a:rPr>
              <a:t>Coaching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latin typeface="Candara" panose="020E0502030303020204" pitchFamily="34" charset="0"/>
              </a:rPr>
              <a:t>And More!</a:t>
            </a:r>
          </a:p>
          <a:p>
            <a:pPr marL="0" indent="0">
              <a:buNone/>
            </a:pPr>
            <a:endParaRPr lang="en-US" sz="2800">
              <a:latin typeface="Candara" panose="020E0502030303020204" pitchFamily="34" charset="0"/>
            </a:endParaRPr>
          </a:p>
          <a:p>
            <a:endParaRPr lang="en-US" sz="2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Companion Resources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Arrow: Pentagon 2" descr="USE COMPANION RESOURCES&#10;">
            <a:extLst>
              <a:ext uri="{FF2B5EF4-FFF2-40B4-BE49-F238E27FC236}">
                <a16:creationId xmlns:a16="http://schemas.microsoft.com/office/drawing/2014/main" id="{809C065A-2393-E75F-7C7E-45CBA448B2A8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rgbClr val="BD1D28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USE COMPANION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A2876-29B9-36C8-913D-C610B588FBF5}"/>
              </a:ext>
            </a:extLst>
          </p:cNvPr>
          <p:cNvSpPr txBox="1"/>
          <p:nvPr/>
        </p:nvSpPr>
        <p:spPr>
          <a:xfrm>
            <a:off x="2209800" y="1417320"/>
            <a:ext cx="6667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">
                <a:latin typeface="Candara" panose="020E0502030303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latin typeface="Candara" panose="020E0502030303020204" pitchFamily="34" charset="0"/>
              </a:rPr>
              <a:t>Glossary</a:t>
            </a:r>
            <a:r>
              <a:rPr lang="en-US" sz="2800">
                <a:latin typeface="Candara" panose="020E0502030303020204" pitchFamily="34" charset="0"/>
              </a:rPr>
              <a:t> – Terms found in the self-assessment to assist in shared understanding.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latin typeface="Candara" panose="020E0502030303020204" pitchFamily="34" charset="0"/>
              </a:rPr>
              <a:t>Action Planning Tool </a:t>
            </a:r>
            <a:r>
              <a:rPr lang="en-US" sz="2800">
                <a:latin typeface="Candara" panose="020E0502030303020204" pitchFamily="34" charset="0"/>
              </a:rPr>
              <a:t>– A  roadmap for achieving desired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latin typeface="Candara" panose="020E0502030303020204" pitchFamily="34" charset="0"/>
              </a:rPr>
              <a:t>Coaching Questions </a:t>
            </a:r>
            <a:r>
              <a:rPr lang="en-US" sz="2800">
                <a:latin typeface="Candara" panose="020E0502030303020204" pitchFamily="34" charset="0"/>
              </a:rPr>
              <a:t>– Guidance through the function areas; a great resource for when and if the team gets stuck. </a:t>
            </a:r>
          </a:p>
          <a:p>
            <a:endParaRPr lang="en-US" sz="2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087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fr-FR" err="1"/>
              <a:t>Supplemental</a:t>
            </a:r>
            <a:r>
              <a:rPr lang="fr-FR"/>
              <a:t> </a:t>
            </a:r>
            <a:r>
              <a:rPr lang="fr-FR" err="1"/>
              <a:t>Resources</a:t>
            </a:r>
            <a:r>
              <a:rPr lang="fr-FR"/>
              <a:t> on </a:t>
            </a:r>
            <a:r>
              <a:rPr lang="fr-FR" err="1"/>
              <a:t>CADRE’s</a:t>
            </a:r>
            <a:r>
              <a:rPr lang="fr-FR"/>
              <a:t> </a:t>
            </a:r>
            <a:r>
              <a:rPr lang="fr-FR" err="1"/>
              <a:t>Website</a:t>
            </a:r>
            <a:r>
              <a:rPr lang="fr-FR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962047"/>
            <a:ext cx="4800600" cy="2058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/>
              <a:t>Webinars &amp; Training</a:t>
            </a:r>
            <a:br>
              <a:rPr lang="en-US" sz="3300" b="1"/>
            </a:br>
            <a:r>
              <a:rPr lang="en-US" sz="3300" b="1"/>
              <a:t>Websites</a:t>
            </a:r>
            <a:br>
              <a:rPr lang="en-US" sz="3300" b="1"/>
            </a:br>
            <a:r>
              <a:rPr lang="en-US" sz="3300" b="1"/>
              <a:t>Data Resources</a:t>
            </a:r>
            <a:br>
              <a:rPr lang="en-US" sz="3300" b="1"/>
            </a:br>
            <a:r>
              <a:rPr lang="en-US" sz="3300" b="1"/>
              <a:t>Miscellaneous Resources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https://www.cadreworks.org/resources/equity-and-cultural-linguistic-competence-resources-consider">
            <a:extLst>
              <a:ext uri="{FF2B5EF4-FFF2-40B4-BE49-F238E27FC236}">
                <a16:creationId xmlns:a16="http://schemas.microsoft.com/office/drawing/2014/main" id="{D2505863-BF87-C4F2-6516-4CAA1C8D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213863"/>
            <a:ext cx="6705600" cy="19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1383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lice of cake on a plate&#10;&#10;">
            <a:extLst>
              <a:ext uri="{FF2B5EF4-FFF2-40B4-BE49-F238E27FC236}">
                <a16:creationId xmlns:a16="http://schemas.microsoft.com/office/drawing/2014/main" id="{48C2B882-2800-12E5-9B96-17922354B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950254"/>
            <a:ext cx="5257800" cy="3240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/>
              <a:t>Start with the Easy Pieces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882938"/>
            <a:ext cx="6629400" cy="4267200"/>
          </a:xfrm>
        </p:spPr>
        <p:txBody>
          <a:bodyPr>
            <a:normAutofit/>
          </a:bodyPr>
          <a:lstStyle/>
          <a:p>
            <a:r>
              <a:rPr lang="en-US" b="1"/>
              <a:t>Begin with a section that presents the fewest obstacles.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Arrow: Pentagon 4" descr="START WITH THE EASY PIECES&#10;">
            <a:extLst>
              <a:ext uri="{FF2B5EF4-FFF2-40B4-BE49-F238E27FC236}">
                <a16:creationId xmlns:a16="http://schemas.microsoft.com/office/drawing/2014/main" id="{C2D2E25F-B56A-EDC9-2669-E6796F1505B0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rgbClr val="BD1D28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START WITH THE EASY PIECES</a:t>
            </a:r>
          </a:p>
        </p:txBody>
      </p:sp>
    </p:spTree>
    <p:extLst>
      <p:ext uri="{BB962C8B-B14F-4D97-AF65-F5344CB8AC3E}">
        <p14:creationId xmlns:p14="http://schemas.microsoft.com/office/powerpoint/2010/main" val="418299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Slow, Methodical Progress</a:t>
            </a:r>
            <a:endParaRPr lang="en-US" sz="3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roup Of Hikers Walk In Mountains ">
            <a:extLst>
              <a:ext uri="{FF2B5EF4-FFF2-40B4-BE49-F238E27FC236}">
                <a16:creationId xmlns:a16="http://schemas.microsoft.com/office/drawing/2014/main" id="{3475D803-C0CE-3257-CCD0-1F17EFF21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3752850"/>
            <a:ext cx="5734046" cy="2968625"/>
          </a:xfrm>
        </p:spPr>
        <p:txBody>
          <a:bodyPr anchor="ctr">
            <a:normAutofit fontScale="92500" lnSpcReduction="20000"/>
          </a:bodyPr>
          <a:lstStyle/>
          <a:p>
            <a:r>
              <a:rPr lang="en-US" b="1"/>
              <a:t>Remember, this is a journey, and not a race.  </a:t>
            </a: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n-US"/>
              <a:t>Focus on one function area at a time.</a:t>
            </a: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n-US"/>
              <a:t>Take a break after completing each section. </a:t>
            </a: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n-US"/>
              <a:t>Consider everyone’s views before proceeding</a:t>
            </a:r>
            <a:r>
              <a:rPr lang="en-US" sz="1600"/>
              <a:t>.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pPr>
              <a:spcAft>
                <a:spcPts val="600"/>
              </a:spcAft>
            </a:pPr>
            <a:fld id="{A297CB40-D9BE-4CE6-A22F-5A7D8FBE1E51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CADRE Logo">
            <a:extLst>
              <a:ext uri="{FF2B5EF4-FFF2-40B4-BE49-F238E27FC236}">
                <a16:creationId xmlns:a16="http://schemas.microsoft.com/office/drawing/2014/main" id="{A84E4CF3-28B3-1151-EAB4-37FF439AD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3015" y="4420587"/>
            <a:ext cx="2817970" cy="1944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A640E4E-A6EA-B525-4999-FBAD4B46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320"/>
            <a:ext cx="7753350" cy="1816943"/>
          </a:xfrm>
        </p:spPr>
        <p:txBody>
          <a:bodyPr>
            <a:normAutofit/>
          </a:bodyPr>
          <a:lstStyle/>
          <a:p>
            <a:r>
              <a:rPr lang="en-US" sz="5400"/>
              <a:t>Have questions or need assistance?</a:t>
            </a:r>
            <a:endParaRPr lang="en-US" sz="5400" b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A8A86-0BEF-6B8E-15D5-89052DFA1619}"/>
              </a:ext>
            </a:extLst>
          </p:cNvPr>
          <p:cNvSpPr txBox="1"/>
          <p:nvPr/>
        </p:nvSpPr>
        <p:spPr>
          <a:xfrm>
            <a:off x="828675" y="2437414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Candara" panose="020E0502030303020204" pitchFamily="34" charset="0"/>
              </a:rPr>
              <a:t>Contact us at:</a:t>
            </a:r>
          </a:p>
          <a:p>
            <a:pPr algn="ctr"/>
            <a:r>
              <a:rPr lang="en-US" sz="4800" b="1">
                <a:latin typeface="Candara" panose="020E0502030303020204" pitchFamily="34" charset="0"/>
              </a:rPr>
              <a:t>cadre@directionservice.org</a:t>
            </a:r>
          </a:p>
          <a:p>
            <a:pPr algn="ctr"/>
            <a:endParaRPr lang="en-US" sz="48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hild with the hand on the face&#10;&#10; ">
            <a:extLst>
              <a:ext uri="{FF2B5EF4-FFF2-40B4-BE49-F238E27FC236}">
                <a16:creationId xmlns:a16="http://schemas.microsoft.com/office/drawing/2014/main" id="{5A32E12E-00AB-FB2C-48E8-37A2BE54D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09315"/>
            <a:ext cx="8229600" cy="6081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/>
              <a:t>Purpose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8EFE6-06ED-D38F-4980-08237B46AC05}"/>
              </a:ext>
            </a:extLst>
          </p:cNvPr>
          <p:cNvSpPr txBox="1"/>
          <p:nvPr/>
        </p:nvSpPr>
        <p:spPr>
          <a:xfrm>
            <a:off x="838200" y="5076277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>
                <a:solidFill>
                  <a:schemeClr val="bg1"/>
                </a:solidFill>
                <a:effectLst/>
                <a:latin typeface="Inter"/>
              </a:rPr>
              <a:t>Not everything that is faced can be changed, but nothing can be changed until it is faced. </a:t>
            </a:r>
          </a:p>
          <a:p>
            <a:pPr algn="r"/>
            <a:r>
              <a:rPr lang="en-US" sz="2800" b="0" i="0">
                <a:solidFill>
                  <a:schemeClr val="bg1"/>
                </a:solidFill>
                <a:effectLst/>
                <a:latin typeface="Inter"/>
              </a:rPr>
              <a:t>James Baldwin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nifying glass with word &quot;objectives&quot;&#10;">
            <a:extLst>
              <a:ext uri="{FF2B5EF4-FFF2-40B4-BE49-F238E27FC236}">
                <a16:creationId xmlns:a16="http://schemas.microsoft.com/office/drawing/2014/main" id="{1F88DFDA-82FD-DC66-4D72-995B26731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108" y="2895600"/>
            <a:ext cx="3666453" cy="33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1" y="296312"/>
            <a:ext cx="8058149" cy="1082675"/>
          </a:xfrm>
        </p:spPr>
        <p:txBody>
          <a:bodyPr>
            <a:normAutofit/>
          </a:bodyPr>
          <a:lstStyle/>
          <a:p>
            <a:r>
              <a:rPr lang="en-US" sz="4000"/>
              <a:t>Learning Objectives</a:t>
            </a:r>
            <a:endParaRPr lang="en-US" sz="3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pPr>
              <a:spcAft>
                <a:spcPts val="600"/>
              </a:spcAft>
            </a:pPr>
            <a:fld id="{A297CB40-D9BE-4CE6-A22F-5A7D8FBE1E5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E235E-96EB-0AAE-0A13-7579060F0C3E}"/>
              </a:ext>
            </a:extLst>
          </p:cNvPr>
          <p:cNvSpPr txBox="1"/>
          <p:nvPr/>
        </p:nvSpPr>
        <p:spPr>
          <a:xfrm>
            <a:off x="715139" y="1583709"/>
            <a:ext cx="81534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Candara" panose="020E0502030303020204" pitchFamily="34" charset="0"/>
              </a:rPr>
              <a:t>Following this webinar, you will gain an understanding about:</a:t>
            </a:r>
            <a:endParaRPr lang="en-US" sz="1200">
              <a:latin typeface="Candara" panose="020E0502030303020204" pitchFamily="34" charset="0"/>
            </a:endParaRPr>
          </a:p>
          <a:p>
            <a:pPr marL="3721100" indent="-2794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800">
                <a:latin typeface="Candara" panose="020E0502030303020204" pitchFamily="34" charset="0"/>
              </a:rPr>
              <a:t>the benefits of the tool</a:t>
            </a:r>
          </a:p>
          <a:p>
            <a:pPr marL="3721100" indent="-2794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800">
                <a:latin typeface="Candara" panose="020E0502030303020204" pitchFamily="34" charset="0"/>
              </a:rPr>
              <a:t>developing group norms</a:t>
            </a:r>
          </a:p>
          <a:p>
            <a:pPr marL="3721100" indent="-2794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800">
                <a:latin typeface="Candara" panose="020E0502030303020204" pitchFamily="34" charset="0"/>
              </a:rPr>
              <a:t>using CADRE’s companion resources</a:t>
            </a:r>
          </a:p>
          <a:p>
            <a:pPr marL="3721100" indent="-2794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800">
                <a:latin typeface="Candara" panose="020E0502030303020204" pitchFamily="34" charset="0"/>
              </a:rPr>
              <a:t>the organization of the self-assessment tool </a:t>
            </a:r>
          </a:p>
          <a:p>
            <a:pPr marL="3721100" indent="-2794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800">
                <a:latin typeface="Candara" panose="020E0502030303020204" pitchFamily="34" charset="0"/>
              </a:rPr>
              <a:t>key considerations and strategies for working through the tool as a team</a:t>
            </a:r>
            <a:endParaRPr lang="en-US" sz="2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D2A377-3268-48FE-8F64-95478604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6456277"/>
            <a:ext cx="990600" cy="27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D30FE-0B99-469D-9068-78AEFB17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1D09D-79B5-7839-F788-1FDA9AAB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/>
              <a:t>Assessment Tool Tips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1AC71-C228-3D43-1C1B-DE8A968A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19" y="2133600"/>
            <a:ext cx="7886700" cy="12223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/>
              <a:t>To best complete CADRE’s Cultural &amp; Linguistic Competence Assessment for DR Systems, consider the following four tips: </a:t>
            </a:r>
          </a:p>
          <a:p>
            <a:endParaRPr lang="en-US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957EB33A-36AB-B0E3-1948-93B69AE557F2}"/>
              </a:ext>
            </a:extLst>
          </p:cNvPr>
          <p:cNvSpPr/>
          <p:nvPr/>
        </p:nvSpPr>
        <p:spPr>
          <a:xfrm>
            <a:off x="2249214" y="3962400"/>
            <a:ext cx="2435773" cy="1092776"/>
          </a:xfrm>
          <a:prstGeom prst="chevron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ndara" panose="020E0502030303020204" pitchFamily="34" charset="0"/>
              </a:rPr>
              <a:t>DEVELOP GROUP NORMS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0F1D802-F60E-9093-1CBF-2BE2860C7295}"/>
              </a:ext>
            </a:extLst>
          </p:cNvPr>
          <p:cNvSpPr/>
          <p:nvPr/>
        </p:nvSpPr>
        <p:spPr>
          <a:xfrm>
            <a:off x="4388069" y="3975538"/>
            <a:ext cx="2435773" cy="1092776"/>
          </a:xfrm>
          <a:prstGeom prst="chevron">
            <a:avLst/>
          </a:prstGeom>
          <a:solidFill>
            <a:srgbClr val="9C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ndara" panose="020E0502030303020204" pitchFamily="34" charset="0"/>
              </a:rPr>
              <a:t>USE COMPANION RESOURCES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F378CCC2-7657-D2F4-AE23-EE55BFB8229B}"/>
              </a:ext>
            </a:extLst>
          </p:cNvPr>
          <p:cNvSpPr/>
          <p:nvPr/>
        </p:nvSpPr>
        <p:spPr>
          <a:xfrm>
            <a:off x="6555827" y="3962400"/>
            <a:ext cx="2435773" cy="1092776"/>
          </a:xfrm>
          <a:prstGeom prst="chevron">
            <a:avLst/>
          </a:prstGeom>
          <a:solidFill>
            <a:srgbClr val="546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ndara" panose="020E0502030303020204" pitchFamily="34" charset="0"/>
              </a:rPr>
              <a:t>START WITH THE EASY PIECES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7AE29A6-A96B-BB90-6D00-86A001DD62DC}"/>
              </a:ext>
            </a:extLst>
          </p:cNvPr>
          <p:cNvSpPr/>
          <p:nvPr/>
        </p:nvSpPr>
        <p:spPr>
          <a:xfrm>
            <a:off x="115614" y="3975538"/>
            <a:ext cx="2435773" cy="1092776"/>
          </a:xfrm>
          <a:prstGeom prst="chevron">
            <a:avLst/>
          </a:prstGeom>
          <a:solidFill>
            <a:srgbClr val="546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ndara" panose="020E0502030303020204" pitchFamily="34" charset="0"/>
              </a:rPr>
              <a:t>COMPLETE A WALK THROUGH</a:t>
            </a:r>
          </a:p>
        </p:txBody>
      </p:sp>
    </p:spTree>
    <p:extLst>
      <p:ext uri="{BB962C8B-B14F-4D97-AF65-F5344CB8AC3E}">
        <p14:creationId xmlns:p14="http://schemas.microsoft.com/office/powerpoint/2010/main" val="22275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a Walkthrough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71B028E-8625-0A92-8658-00AC11EC6D0C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WALKTHROUGH</a:t>
            </a:r>
          </a:p>
          <a:p>
            <a:pPr algn="ctr"/>
            <a:r>
              <a:rPr lang="en-US" sz="4400" b="1">
                <a:solidFill>
                  <a:schemeClr val="tx1"/>
                </a:solidFill>
              </a:rPr>
              <a:t>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AB882-C773-3CD6-D4DF-EE947A23CE44}"/>
              </a:ext>
            </a:extLst>
          </p:cNvPr>
          <p:cNvSpPr txBox="1"/>
          <p:nvPr/>
        </p:nvSpPr>
        <p:spPr>
          <a:xfrm>
            <a:off x="2667000" y="212153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ndara" panose="020E0502030303020204" pitchFamily="34" charset="0"/>
              </a:rPr>
              <a:t>A walkthrough provides:</a:t>
            </a:r>
          </a:p>
          <a:p>
            <a:endParaRPr lang="en-US" sz="3200">
              <a:latin typeface="Candara" panose="020E0502030303020204" pitchFamily="34" charset="0"/>
            </a:endParaRPr>
          </a:p>
          <a:p>
            <a:pPr marL="749300" indent="-285750">
              <a:buFont typeface="Arial" panose="020B0604020202020204" pitchFamily="34" charset="0"/>
              <a:buChar char="•"/>
            </a:pPr>
            <a:r>
              <a:rPr lang="en-US" sz="3200">
                <a:latin typeface="Candara" panose="020E0502030303020204" pitchFamily="34" charset="0"/>
              </a:rPr>
              <a:t>a framework for a cultural and linguistic dispute resolution system </a:t>
            </a:r>
          </a:p>
          <a:p>
            <a:pPr marL="749300" indent="-285750">
              <a:buFont typeface="Arial" panose="020B0604020202020204" pitchFamily="34" charset="0"/>
              <a:buChar char="•"/>
            </a:pPr>
            <a:endParaRPr lang="en-US" sz="3200">
              <a:latin typeface="Candara" panose="020E0502030303020204" pitchFamily="34" charset="0"/>
            </a:endParaRPr>
          </a:p>
          <a:p>
            <a:pPr marL="749300" indent="-285750">
              <a:buFont typeface="Arial" panose="020B0604020202020204" pitchFamily="34" charset="0"/>
              <a:buChar char="•"/>
            </a:pPr>
            <a:r>
              <a:rPr lang="en-US" sz="3200">
                <a:latin typeface="Candara" panose="020E0502030303020204" pitchFamily="34" charset="0"/>
              </a:rPr>
              <a:t>insights for planning </a:t>
            </a:r>
            <a:endParaRPr lang="en-US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of the Tool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F67226E-E58B-B15A-9F02-124D3EFE91DD}"/>
              </a:ext>
            </a:extLst>
          </p:cNvPr>
          <p:cNvSpPr/>
          <p:nvPr/>
        </p:nvSpPr>
        <p:spPr>
          <a:xfrm>
            <a:off x="457200" y="1600200"/>
            <a:ext cx="1866900" cy="460264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WALK THROUGH</a:t>
            </a:r>
          </a:p>
          <a:p>
            <a:pPr algn="ctr"/>
            <a:r>
              <a:rPr lang="en-US" sz="4400" b="1">
                <a:solidFill>
                  <a:schemeClr val="tx1"/>
                </a:solidFill>
              </a:rPr>
              <a:t>TOOL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23A14F-6986-BC0B-D671-2C5F24953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2240" y="1524000"/>
            <a:ext cx="6004560" cy="820634"/>
            <a:chOff x="2682240" y="1524000"/>
            <a:chExt cx="6004560" cy="820634"/>
          </a:xfrm>
        </p:grpSpPr>
        <p:sp>
          <p:nvSpPr>
            <p:cNvPr id="11" name="TextBox 10" descr="SYSTEMWIDE VALUES, INFRASTRUCTURE &amp; ORGANIZATION&#10;">
              <a:extLst>
                <a:ext uri="{FF2B5EF4-FFF2-40B4-BE49-F238E27FC236}">
                  <a16:creationId xmlns:a16="http://schemas.microsoft.com/office/drawing/2014/main" id="{E98FD870-4FA6-91B3-6467-685134079CBA}"/>
                </a:ext>
              </a:extLst>
            </p:cNvPr>
            <p:cNvSpPr txBox="1"/>
            <p:nvPr/>
          </p:nvSpPr>
          <p:spPr>
            <a:xfrm>
              <a:off x="3733800" y="1578864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Candara" panose="020E0502030303020204" pitchFamily="34" charset="0"/>
                </a:rPr>
                <a:t>SYSTEMWIDE VALUES, INFRASTRUCTURE &amp; ORGANIZATION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38964F-7979-D346-C713-FF46EB845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682240" y="1524000"/>
              <a:ext cx="832032" cy="820634"/>
              <a:chOff x="369294" y="0"/>
              <a:chExt cx="927243" cy="9144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4396990-2038-B616-F93C-7733FF7986E0}"/>
                  </a:ext>
                </a:extLst>
              </p:cNvPr>
              <p:cNvSpPr/>
              <p:nvPr/>
            </p:nvSpPr>
            <p:spPr>
              <a:xfrm>
                <a:off x="382137" y="0"/>
                <a:ext cx="914400" cy="914400"/>
              </a:xfrm>
              <a:prstGeom prst="ellipse">
                <a:avLst/>
              </a:prstGeom>
              <a:solidFill>
                <a:srgbClr val="C4CD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1" name="Graphic 45" descr="Single gear icon">
                <a:extLst>
                  <a:ext uri="{FF2B5EF4-FFF2-40B4-BE49-F238E27FC236}">
                    <a16:creationId xmlns:a16="http://schemas.microsoft.com/office/drawing/2014/main" id="{B287CA05-5E7C-0A38-9757-93A2E28F2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9294" y="0"/>
                <a:ext cx="927100" cy="887095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E22C2B-D63D-7BF9-9BA7-02FEC78F0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2240" y="2508504"/>
            <a:ext cx="6004560" cy="822960"/>
            <a:chOff x="2682240" y="2508504"/>
            <a:chExt cx="6004560" cy="822960"/>
          </a:xfrm>
        </p:grpSpPr>
        <p:sp>
          <p:nvSpPr>
            <p:cNvPr id="13" name="TextBox 12" descr="program access and delivery, &#10;">
              <a:extLst>
                <a:ext uri="{FF2B5EF4-FFF2-40B4-BE49-F238E27FC236}">
                  <a16:creationId xmlns:a16="http://schemas.microsoft.com/office/drawing/2014/main" id="{4806D0CB-B504-9F7B-8779-A0EFB0E2043D}"/>
                </a:ext>
              </a:extLst>
            </p:cNvPr>
            <p:cNvSpPr txBox="1"/>
            <p:nvPr/>
          </p:nvSpPr>
          <p:spPr>
            <a:xfrm>
              <a:off x="3733800" y="2667000"/>
              <a:ext cx="495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Candara" panose="020E0502030303020204" pitchFamily="34" charset="0"/>
                </a:rPr>
                <a:t>PROGRAM ACCESS &amp; DELIVERY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E8957B-16DD-BE7B-F3F3-236291F3E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682240" y="2508504"/>
              <a:ext cx="822960" cy="822960"/>
              <a:chOff x="286603" y="190977"/>
              <a:chExt cx="914400" cy="91449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08018F-761B-04A1-FD8E-370285AE7C5A}"/>
                  </a:ext>
                </a:extLst>
              </p:cNvPr>
              <p:cNvSpPr/>
              <p:nvPr/>
            </p:nvSpPr>
            <p:spPr>
              <a:xfrm>
                <a:off x="286603" y="191068"/>
                <a:ext cx="914400" cy="914400"/>
              </a:xfrm>
              <a:prstGeom prst="ellipse">
                <a:avLst/>
              </a:prstGeom>
              <a:solidFill>
                <a:srgbClr val="EBDC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4" name="Graphic 48" descr="Network with solid fill">
                <a:extLst>
                  <a:ext uri="{FF2B5EF4-FFF2-40B4-BE49-F238E27FC236}">
                    <a16:creationId xmlns:a16="http://schemas.microsoft.com/office/drawing/2014/main" id="{6C186F0E-0621-A96C-6405-3D4A71932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12907" y="190977"/>
                <a:ext cx="832032" cy="832032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71A229-9BA6-F33E-2828-D6FFF00AA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2240" y="3520440"/>
            <a:ext cx="6004560" cy="822960"/>
            <a:chOff x="2682240" y="3520440"/>
            <a:chExt cx="6004560" cy="822960"/>
          </a:xfrm>
        </p:grpSpPr>
        <p:sp>
          <p:nvSpPr>
            <p:cNvPr id="16" name="TextBox 15" descr="practitioner standards and professional development, &#10;">
              <a:extLst>
                <a:ext uri="{FF2B5EF4-FFF2-40B4-BE49-F238E27FC236}">
                  <a16:creationId xmlns:a16="http://schemas.microsoft.com/office/drawing/2014/main" id="{F5188C53-089F-DBD3-11F6-767826913A63}"/>
                </a:ext>
              </a:extLst>
            </p:cNvPr>
            <p:cNvSpPr txBox="1"/>
            <p:nvPr/>
          </p:nvSpPr>
          <p:spPr>
            <a:xfrm>
              <a:off x="3733800" y="3559314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Candara" panose="020E0502030303020204" pitchFamily="34" charset="0"/>
                </a:rPr>
                <a:t>PRACTITIONER STANDARDS &amp; PROFESSIONAL DEVELOPMENT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B21095D-5055-943B-533F-FC3D95EC2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682240" y="3520440"/>
              <a:ext cx="822960" cy="822960"/>
              <a:chOff x="0" y="0"/>
              <a:chExt cx="914400" cy="9144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E4D8B54-E976-545F-5D77-6605A9BFB1A9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ellipse">
                <a:avLst/>
              </a:prstGeom>
              <a:solidFill>
                <a:srgbClr val="CCC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7" name="Graphic 51" descr="Teacher icon">
                <a:extLst>
                  <a:ext uri="{FF2B5EF4-FFF2-40B4-BE49-F238E27FC236}">
                    <a16:creationId xmlns:a16="http://schemas.microsoft.com/office/drawing/2014/main" id="{99E26471-3413-ED1B-1B46-D28EFF7C3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591" y="81886"/>
                <a:ext cx="709295" cy="709295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2EEC09-1BD6-28DB-02DB-83B6AE1D9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2240" y="4511040"/>
            <a:ext cx="5928360" cy="822960"/>
            <a:chOff x="2682240" y="4511040"/>
            <a:chExt cx="5928360" cy="822960"/>
          </a:xfrm>
        </p:grpSpPr>
        <p:sp>
          <p:nvSpPr>
            <p:cNvPr id="17" name="TextBox 16" descr="public awareness and outreach, &#10;">
              <a:extLst>
                <a:ext uri="{FF2B5EF4-FFF2-40B4-BE49-F238E27FC236}">
                  <a16:creationId xmlns:a16="http://schemas.microsoft.com/office/drawing/2014/main" id="{E825F65E-87FE-50BA-0B71-06AD5EA5A2F5}"/>
                </a:ext>
              </a:extLst>
            </p:cNvPr>
            <p:cNvSpPr txBox="1"/>
            <p:nvPr/>
          </p:nvSpPr>
          <p:spPr>
            <a:xfrm>
              <a:off x="3657600" y="4739640"/>
              <a:ext cx="495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Candara" panose="020E0502030303020204" pitchFamily="34" charset="0"/>
                </a:rPr>
                <a:t>PUBLIC AWARENESS &amp; OUTREACH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2688E5C-C5C6-3955-5526-0004E6CE9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682240" y="4511040"/>
              <a:ext cx="822960" cy="822960"/>
              <a:chOff x="313898" y="81886"/>
              <a:chExt cx="914400" cy="9144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7C6A55F-A6BF-C728-319B-DA82FEDC864F}"/>
                  </a:ext>
                </a:extLst>
              </p:cNvPr>
              <p:cNvSpPr/>
              <p:nvPr/>
            </p:nvSpPr>
            <p:spPr>
              <a:xfrm>
                <a:off x="313898" y="81886"/>
                <a:ext cx="914400" cy="914400"/>
              </a:xfrm>
              <a:prstGeom prst="ellipse">
                <a:avLst/>
              </a:prstGeom>
              <a:solidFill>
                <a:srgbClr val="E8C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30" name="Graphic 55" descr="Map compass icon">
                <a:extLst>
                  <a:ext uri="{FF2B5EF4-FFF2-40B4-BE49-F238E27FC236}">
                    <a16:creationId xmlns:a16="http://schemas.microsoft.com/office/drawing/2014/main" id="{97A52979-2233-02F6-1490-DEC85FB10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28964" y="109195"/>
                <a:ext cx="872037" cy="872037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192ADA-F79A-2135-0CD3-02576CB4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2240" y="5501640"/>
            <a:ext cx="5928360" cy="822960"/>
            <a:chOff x="2682240" y="5501640"/>
            <a:chExt cx="5928360" cy="822960"/>
          </a:xfrm>
        </p:grpSpPr>
        <p:sp>
          <p:nvSpPr>
            <p:cNvPr id="18" name="TextBox 17" descr="evaluation &amp; continuous improvement. &#10;">
              <a:extLst>
                <a:ext uri="{FF2B5EF4-FFF2-40B4-BE49-F238E27FC236}">
                  <a16:creationId xmlns:a16="http://schemas.microsoft.com/office/drawing/2014/main" id="{F1523103-0ABC-D828-0DC9-62EF036F0620}"/>
                </a:ext>
              </a:extLst>
            </p:cNvPr>
            <p:cNvSpPr txBox="1"/>
            <p:nvPr/>
          </p:nvSpPr>
          <p:spPr>
            <a:xfrm>
              <a:off x="3657600" y="5577840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Candara" panose="020E0502030303020204" pitchFamily="34" charset="0"/>
                </a:rPr>
                <a:t>EVALUATION &amp; CONTINUOUS QUALITY IMPROVEMENT (CQI)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EAEC4C2-130C-2DE3-8EA3-F0EB4E9C3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682240" y="5501640"/>
              <a:ext cx="822960" cy="822960"/>
              <a:chOff x="245222" y="109118"/>
              <a:chExt cx="928486" cy="91446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1762AAE-CFFA-044E-2BE8-7FD6583D8D77}"/>
                  </a:ext>
                </a:extLst>
              </p:cNvPr>
              <p:cNvSpPr/>
              <p:nvPr/>
            </p:nvSpPr>
            <p:spPr>
              <a:xfrm>
                <a:off x="259308" y="109182"/>
                <a:ext cx="914400" cy="914400"/>
              </a:xfrm>
              <a:prstGeom prst="ellipse">
                <a:avLst/>
              </a:prstGeom>
              <a:solidFill>
                <a:srgbClr val="BFD8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33" name="Graphic 58" descr="Circles with arrows icon">
                <a:extLst>
                  <a:ext uri="{FF2B5EF4-FFF2-40B4-BE49-F238E27FC236}">
                    <a16:creationId xmlns:a16="http://schemas.microsoft.com/office/drawing/2014/main" id="{78CF09D0-7702-847D-166F-6F94C837B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45222" y="109118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601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Area Descriptions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C9329-54FD-0839-1BD3-5F044FB0036B}"/>
              </a:ext>
            </a:extLst>
          </p:cNvPr>
          <p:cNvSpPr txBox="1"/>
          <p:nvPr/>
        </p:nvSpPr>
        <p:spPr>
          <a:xfrm>
            <a:off x="2133600" y="18288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ndara" panose="020E0502030303020204" pitchFamily="34" charset="0"/>
              </a:rPr>
              <a:t>SYSTEMWIDE VALUES, INFRASTRUCTURE, AND ORGANIZATION</a:t>
            </a:r>
          </a:p>
          <a:p>
            <a:r>
              <a:rPr lang="en-US" sz="2400">
                <a:latin typeface="Candara" panose="020E0502030303020204" pitchFamily="34" charset="0"/>
              </a:rPr>
              <a:t>This section examines the system’s: </a:t>
            </a:r>
          </a:p>
          <a:p>
            <a:r>
              <a:rPr lang="en-US" sz="2400">
                <a:latin typeface="Candara" panose="020E0502030303020204" pitchFamily="34" charset="0"/>
              </a:rPr>
              <a:t>	1) philosophy and values</a:t>
            </a:r>
          </a:p>
          <a:p>
            <a:r>
              <a:rPr lang="en-US" sz="2400">
                <a:latin typeface="Candara" panose="020E0502030303020204" pitchFamily="34" charset="0"/>
              </a:rPr>
              <a:t>	2) worldview of cultural diversity</a:t>
            </a:r>
          </a:p>
          <a:p>
            <a:r>
              <a:rPr lang="en-US" sz="2400">
                <a:latin typeface="Candara" panose="020E0502030303020204" pitchFamily="34" charset="0"/>
              </a:rPr>
              <a:t>	3) approaches to inclusion and equity </a:t>
            </a:r>
          </a:p>
          <a:p>
            <a:r>
              <a:rPr lang="en-US" sz="2400">
                <a:latin typeface="Candara" panose="020E0502030303020204" pitchFamily="34" charset="0"/>
              </a:rPr>
              <a:t>	4) commitment to cultural and linguistic 	     competence</a:t>
            </a:r>
          </a:p>
          <a:p>
            <a:endParaRPr lang="en-US" sz="2400">
              <a:latin typeface="Candara" panose="020E0502030303020204" pitchFamily="34" charset="0"/>
            </a:endParaRPr>
          </a:p>
          <a:p>
            <a:r>
              <a:rPr lang="en-US" sz="2400">
                <a:latin typeface="Candara" panose="020E0502030303020204" pitchFamily="34" charset="0"/>
              </a:rPr>
              <a:t>It also examines the extent to which these view, philosophies, and values guide behavior and are established in policy.</a:t>
            </a:r>
            <a:endParaRPr lang="en-US" sz="2000">
              <a:latin typeface="Candara" panose="020E05020303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BFB35-F25B-52E8-A6D3-EACD610F1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0" y="1828800"/>
            <a:ext cx="927100" cy="914400"/>
            <a:chOff x="369294" y="0"/>
            <a:chExt cx="927243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A780E5-691A-FCAC-484A-E537414C156B}"/>
                </a:ext>
              </a:extLst>
            </p:cNvPr>
            <p:cNvSpPr/>
            <p:nvPr/>
          </p:nvSpPr>
          <p:spPr>
            <a:xfrm>
              <a:off x="382137" y="0"/>
              <a:ext cx="914400" cy="914400"/>
            </a:xfrm>
            <a:prstGeom prst="ellipse">
              <a:avLst/>
            </a:prstGeom>
            <a:solidFill>
              <a:srgbClr val="C4C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3" name="Graphic 45" descr="Single gear icon">
              <a:extLst>
                <a:ext uri="{FF2B5EF4-FFF2-40B4-BE49-F238E27FC236}">
                  <a16:creationId xmlns:a16="http://schemas.microsoft.com/office/drawing/2014/main" id="{521BACF2-71E5-0DF6-84F0-80A5CBF95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9294" y="0"/>
              <a:ext cx="927100" cy="88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Screenshot of seven indicators for our dispute resolution system:&#10;1. understands the value of cultural and linguistic diversity to a well-functioning system.&#10;2. Recognizes and respects the degree of diversity among families and youth with disabilities (e.g., ethnicity, languages spoken, gender, sexual orientation, gender identity and expression, immigration status). &#10;3. Embraces (a) cultural competence as an essential value, and (b) linguistic competence as an essential value.&#10;4. Includes in leadership roles individuals from culturally and linguistically diverse groups that reflect the population in the state.&#10;5. Uses an equity mindset to allocate resources that meet the interests and needs of all populations within the state.&#10;6. Ensures the engagement of culturally and linguistically diverse individuals and communities in all aspects of the system (e.g., program improvement, policy development, evaluation of program effectiveness, community engagement).&#10;7. Has policies that address culturally appropriate language adn inclusive practices.&#10;">
            <a:extLst>
              <a:ext uri="{FF2B5EF4-FFF2-40B4-BE49-F238E27FC236}">
                <a16:creationId xmlns:a16="http://schemas.microsoft.com/office/drawing/2014/main" id="{047CAF70-A24C-DB2E-138C-176F4D58A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33" r="37561"/>
          <a:stretch/>
        </p:blipFill>
        <p:spPr>
          <a:xfrm>
            <a:off x="998830" y="1588090"/>
            <a:ext cx="6950932" cy="4758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142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1550" y="6356350"/>
            <a:ext cx="6738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pPr>
              <a:spcAft>
                <a:spcPts val="600"/>
              </a:spcAft>
            </a:pPr>
            <a:fld id="{A297CB40-D9BE-4CE6-A22F-5A7D8FBE1E51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76C4C4-4FF7-E32A-0D40-552E5A26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Ratings and Comments</a:t>
            </a:r>
          </a:p>
        </p:txBody>
      </p:sp>
      <p:pic>
        <p:nvPicPr>
          <p:cNvPr id="10" name="Picture 9" descr="Table with a couple of CLC dispute resolution indicators with a cell for rating, and a cell for commenting on each indicator">
            <a:extLst>
              <a:ext uri="{FF2B5EF4-FFF2-40B4-BE49-F238E27FC236}">
                <a16:creationId xmlns:a16="http://schemas.microsoft.com/office/drawing/2014/main" id="{EB9D630E-04F7-87B4-A9B3-8DDDC81A7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2" y="2120872"/>
            <a:ext cx="8503129" cy="1770145"/>
          </a:xfrm>
          <a:prstGeom prst="rect">
            <a:avLst/>
          </a:prstGeom>
        </p:spPr>
      </p:pic>
      <p:pic>
        <p:nvPicPr>
          <p:cNvPr id="11" name="Picture 2" descr="Six adults at a table talking">
            <a:extLst>
              <a:ext uri="{FF2B5EF4-FFF2-40B4-BE49-F238E27FC236}">
                <a16:creationId xmlns:a16="http://schemas.microsoft.com/office/drawing/2014/main" id="{EFA6C657-332D-54EE-89D8-56A880E8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27542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411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18" ma:contentTypeDescription="Create a new document." ma:contentTypeScope="" ma:versionID="f90a5e2b44bf7e757613275dac8190de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0a1370c344109cf04dbfa86de38638e2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bbd92-a969-402e-8621-447322a11182" xsi:nil="true"/>
  </documentManagement>
</p:properties>
</file>

<file path=customXml/itemProps1.xml><?xml version="1.0" encoding="utf-8"?>
<ds:datastoreItem xmlns:ds="http://schemas.openxmlformats.org/officeDocument/2006/customXml" ds:itemID="{39346143-A1BE-43DC-9637-94A07CDF0B71}"/>
</file>

<file path=customXml/itemProps2.xml><?xml version="1.0" encoding="utf-8"?>
<ds:datastoreItem xmlns:ds="http://schemas.openxmlformats.org/officeDocument/2006/customXml" ds:itemID="{D627C378-19E1-44FE-AA62-59E72C5FEEFE}"/>
</file>

<file path=customXml/itemProps3.xml><?xml version="1.0" encoding="utf-8"?>
<ds:datastoreItem xmlns:ds="http://schemas.openxmlformats.org/officeDocument/2006/customXml" ds:itemID="{8A61BDEC-8B5B-45B9-B241-6DCF7979DA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612</Words>
  <Application>Microsoft Office PowerPoint</Application>
  <PresentationFormat>On-screen Show (4:3)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Candara</vt:lpstr>
      <vt:lpstr>Inter</vt:lpstr>
      <vt:lpstr>Wingdings</vt:lpstr>
      <vt:lpstr>Custom Design</vt:lpstr>
      <vt:lpstr>User Guide to CADRE’s Cultural &amp; Linguistic Competence Assessment for DR Systems   Phase 2:  Completing the Self-assessment  </vt:lpstr>
      <vt:lpstr>Purpose</vt:lpstr>
      <vt:lpstr>Learning Objectives</vt:lpstr>
      <vt:lpstr>Assessment Tool Tips</vt:lpstr>
      <vt:lpstr> Benefits of a Walkthrough </vt:lpstr>
      <vt:lpstr> Organization of the Tool </vt:lpstr>
      <vt:lpstr> Function Area Descriptions </vt:lpstr>
      <vt:lpstr> Indicators </vt:lpstr>
      <vt:lpstr>Ratings and Comments</vt:lpstr>
      <vt:lpstr> Benefits of Group Norms </vt:lpstr>
      <vt:lpstr> Imagine… </vt:lpstr>
      <vt:lpstr> Consider… </vt:lpstr>
      <vt:lpstr> CADRE’s Companion Resources </vt:lpstr>
      <vt:lpstr> Companion Resources </vt:lpstr>
      <vt:lpstr>Supplemental Resources on CADRE’s Website:</vt:lpstr>
      <vt:lpstr>Start with the Easy Pieces</vt:lpstr>
      <vt:lpstr>Slow, Methodical Progress</vt:lpstr>
      <vt:lpstr>Have questions or need assistance?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2023-01-18T20:08:33Z</dcterms:created>
  <dcterms:modified xsi:type="dcterms:W3CDTF">2023-01-18T20:09:11Z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