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18.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2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314" r:id="rId3"/>
    <p:sldId id="276" r:id="rId4"/>
    <p:sldId id="294" r:id="rId5"/>
    <p:sldId id="289" r:id="rId6"/>
    <p:sldId id="316" r:id="rId7"/>
    <p:sldId id="257" r:id="rId8"/>
    <p:sldId id="303" r:id="rId9"/>
    <p:sldId id="302" r:id="rId10"/>
    <p:sldId id="311" r:id="rId11"/>
    <p:sldId id="312" r:id="rId12"/>
    <p:sldId id="309" r:id="rId13"/>
    <p:sldId id="310" r:id="rId14"/>
    <p:sldId id="293" r:id="rId15"/>
    <p:sldId id="313" r:id="rId16"/>
    <p:sldId id="308" r:id="rId17"/>
    <p:sldId id="317" r:id="rId18"/>
    <p:sldId id="295" r:id="rId19"/>
    <p:sldId id="301" r:id="rId20"/>
    <p:sldId id="315" r:id="rId21"/>
    <p:sldId id="300" r:id="rId22"/>
    <p:sldId id="31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lly Rauscher" initials="KR" lastIdx="11" clrIdx="0"/>
  <p:cmAuthor id="1" name="Melanie Reese" initials="MR"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1D59"/>
    <a:srgbClr val="3804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42" autoAdjust="0"/>
    <p:restoredTop sz="48868" autoAdjust="0"/>
  </p:normalViewPr>
  <p:slideViewPr>
    <p:cSldViewPr>
      <p:cViewPr varScale="1">
        <p:scale>
          <a:sx n="47" d="100"/>
          <a:sy n="47" d="100"/>
        </p:scale>
        <p:origin x="-1308" y="-96"/>
      </p:cViewPr>
      <p:guideLst>
        <p:guide orient="horz" pos="2160"/>
        <p:guide pos="2880"/>
      </p:guideLst>
    </p:cSldViewPr>
  </p:slideViewPr>
  <p:outlineViewPr>
    <p:cViewPr>
      <p:scale>
        <a:sx n="33" d="100"/>
        <a:sy n="33" d="100"/>
      </p:scale>
      <p:origin x="0" y="-5986"/>
    </p:cViewPr>
  </p:outlineViewPr>
  <p:notesTextViewPr>
    <p:cViewPr>
      <p:scale>
        <a:sx n="100" d="100"/>
        <a:sy n="100" d="100"/>
      </p:scale>
      <p:origin x="0" y="0"/>
    </p:cViewPr>
  </p:notesTextViewPr>
  <p:sorterViewPr>
    <p:cViewPr>
      <p:scale>
        <a:sx n="100" d="100"/>
        <a:sy n="100" d="100"/>
      </p:scale>
      <p:origin x="0" y="-1810"/>
    </p:cViewPr>
  </p:sorterViewPr>
  <p:notesViewPr>
    <p:cSldViewPr>
      <p:cViewPr>
        <p:scale>
          <a:sx n="100" d="100"/>
          <a:sy n="100" d="100"/>
        </p:scale>
        <p:origin x="931" y="-211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667300-26CC-477D-B1D6-AB863B821B5D}" type="datetimeFigureOut">
              <a:rPr lang="en-US" smtClean="0"/>
              <a:t>10/17/2021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BE0CFC-C851-4200-AE85-ED2D8D014F1B}" type="slidenum">
              <a:rPr lang="en-US" smtClean="0"/>
              <a:t>‹#›</a:t>
            </a:fld>
            <a:endParaRPr lang="en-US"/>
          </a:p>
        </p:txBody>
      </p:sp>
    </p:spTree>
    <p:extLst>
      <p:ext uri="{BB962C8B-B14F-4D97-AF65-F5344CB8AC3E}">
        <p14:creationId xmlns:p14="http://schemas.microsoft.com/office/powerpoint/2010/main" val="1646171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law.cornell.edu/cfr/text/34/300.532"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www.law.cornell.edu/cfr/text/34/300.530#c" TargetMode="External"/><Relationship Id="rId4" Type="http://schemas.openxmlformats.org/officeDocument/2006/relationships/hyperlink" Target="https://www.law.cornell.edu/definitions/index.php?width=840&amp;height=800&amp;iframe=true&amp;def_id=b6ce5c79a8e97041f2936a0d0d738c11&amp;term_occur=999&amp;term_src=Title:34:Subtitle:B:Chapter:III:Part:300:Subpart:E:Subjgrp:60:300.533"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law.cornell.edu/cfr/text/34/300.515#a"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www.law.cornell.edu/definitions/index.php?width=840&amp;height=800&amp;iframe=true&amp;def_id=e0aca252d5dfb28bf343529a57e1b329&amp;term_occur=999&amp;term_src=Title:34:Subtitle:B:Chapter:III:Part:300:Subpart:E:300.510" TargetMode="External"/><Relationship Id="rId5" Type="http://schemas.openxmlformats.org/officeDocument/2006/relationships/hyperlink" Target="https://www.law.cornell.edu/definitions/index.php?width=840&amp;height=800&amp;iframe=true&amp;def_id=b6ce5c79a8e97041f2936a0d0d738c11&amp;term_occur=999&amp;term_src=Title:34:Subtitle:B:Chapter:III:Part:300:Subpart:E:300.510" TargetMode="External"/><Relationship Id="rId4" Type="http://schemas.openxmlformats.org/officeDocument/2006/relationships/hyperlink" Target="https://www.law.cornell.edu/definitions/index.php?width=840&amp;height=800&amp;iframe=true&amp;def_id=2985a93df0a908eb1704164abecacc21&amp;term_occur=999&amp;term_src=Title:34:Subtitle:B:Chapter:III:Part:300:Subpart:E:300.510"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resource  is designed for State education agencies as an introduction to due process complaints and hearings under the Individuals with Disabilities Education Act (IDEA). This slide series identifies key elements of due process complaints and hearings under the IDEA and highlights federal guidance for implementing a compliant due process complaint system. </a:t>
            </a:r>
            <a:endParaRPr lang="en-US" dirty="0"/>
          </a:p>
        </p:txBody>
      </p:sp>
      <p:sp>
        <p:nvSpPr>
          <p:cNvPr id="4" name="Slide Number Placeholder 3"/>
          <p:cNvSpPr>
            <a:spLocks noGrp="1"/>
          </p:cNvSpPr>
          <p:nvPr>
            <p:ph type="sldNum" sz="quarter" idx="10"/>
          </p:nvPr>
        </p:nvSpPr>
        <p:spPr/>
        <p:txBody>
          <a:bodyPr/>
          <a:lstStyle/>
          <a:p>
            <a:fld id="{3ABE0CFC-C851-4200-AE85-ED2D8D014F1B}" type="slidenum">
              <a:rPr lang="en-US" smtClean="0"/>
              <a:t>1</a:t>
            </a:fld>
            <a:endParaRPr lang="en-US"/>
          </a:p>
        </p:txBody>
      </p:sp>
    </p:spTree>
    <p:extLst>
      <p:ext uri="{BB962C8B-B14F-4D97-AF65-F5344CB8AC3E}">
        <p14:creationId xmlns:p14="http://schemas.microsoft.com/office/powerpoint/2010/main" val="2232174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Excep</a:t>
            </a:r>
            <a:r>
              <a:rPr lang="en-US" dirty="0"/>
              <a:t>t as provided in §300.533*, during the pendency of any administrative or judicial proceeding regarding a due process complaint notice requesting a due process hearing under §300.507, unless the State or local agency and the parents of the child agree otherwise, the child involved in the complaint must remain in his or her current educational placement. </a:t>
            </a:r>
            <a:r>
              <a:rPr lang="en-US" sz="1200" kern="1200" baseline="0" dirty="0">
                <a:solidFill>
                  <a:schemeClr val="tx1"/>
                </a:solidFill>
                <a:effectLst/>
                <a:latin typeface="+mn-lt"/>
                <a:ea typeface="+mn-ea"/>
                <a:cs typeface="+mn-cs"/>
              </a:rPr>
              <a:t>This requirement is commonly referred to as "Stay Put.”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t>*§300.533 states:  “</a:t>
            </a:r>
            <a:r>
              <a:rPr lang="en-US" sz="1200" b="0" i="0" kern="1200" dirty="0">
                <a:solidFill>
                  <a:schemeClr val="tx1"/>
                </a:solidFill>
                <a:effectLst/>
                <a:latin typeface="+mn-lt"/>
                <a:ea typeface="+mn-ea"/>
                <a:cs typeface="+mn-cs"/>
              </a:rPr>
              <a:t>When an appeal under </a:t>
            </a:r>
            <a:r>
              <a:rPr lang="en-US" sz="1200" b="0" i="0" u="none" strike="noStrike" kern="1200" dirty="0">
                <a:solidFill>
                  <a:schemeClr val="tx1"/>
                </a:solidFill>
                <a:effectLst/>
                <a:latin typeface="+mn-lt"/>
                <a:ea typeface="+mn-ea"/>
                <a:cs typeface="+mn-cs"/>
                <a:hlinkClick r:id="rId3"/>
              </a:rPr>
              <a:t>§ 300.532</a:t>
            </a:r>
            <a:r>
              <a:rPr lang="en-US" sz="1200" b="0" i="0" kern="1200" dirty="0">
                <a:solidFill>
                  <a:schemeClr val="tx1"/>
                </a:solidFill>
                <a:effectLst/>
                <a:latin typeface="+mn-lt"/>
                <a:ea typeface="+mn-ea"/>
                <a:cs typeface="+mn-cs"/>
              </a:rPr>
              <a:t> has been made by either the </a:t>
            </a:r>
            <a:r>
              <a:rPr lang="en-US" sz="1200" b="0" i="0" u="none" strike="noStrike" kern="1200" dirty="0">
                <a:solidFill>
                  <a:schemeClr val="tx1"/>
                </a:solidFill>
                <a:effectLst/>
                <a:latin typeface="+mn-lt"/>
                <a:ea typeface="+mn-ea"/>
                <a:cs typeface="+mn-cs"/>
                <a:hlinkClick r:id="rId4"/>
              </a:rPr>
              <a:t>parent</a:t>
            </a:r>
            <a:r>
              <a:rPr lang="en-US" sz="1200" b="0" i="0" kern="1200" dirty="0">
                <a:solidFill>
                  <a:schemeClr val="tx1"/>
                </a:solidFill>
                <a:effectLst/>
                <a:latin typeface="+mn-lt"/>
                <a:ea typeface="+mn-ea"/>
                <a:cs typeface="+mn-cs"/>
              </a:rPr>
              <a:t> or the LEA, the child must remain in the interim alternative educational setting pending the decision of the hearing officer or until the expiration of the time period specified in </a:t>
            </a:r>
            <a:r>
              <a:rPr lang="en-US" sz="1200" b="0" i="0" u="none" strike="noStrike" kern="1200" dirty="0">
                <a:solidFill>
                  <a:schemeClr val="tx1"/>
                </a:solidFill>
                <a:effectLst/>
                <a:latin typeface="+mn-lt"/>
                <a:ea typeface="+mn-ea"/>
                <a:cs typeface="+mn-cs"/>
                <a:hlinkClick r:id="rId5"/>
              </a:rPr>
              <a:t>§ 300.530(c)</a:t>
            </a:r>
            <a:r>
              <a:rPr lang="en-US" sz="1200" b="0" i="0" kern="1200" dirty="0">
                <a:solidFill>
                  <a:schemeClr val="tx1"/>
                </a:solidFill>
                <a:effectLst/>
                <a:latin typeface="+mn-lt"/>
                <a:ea typeface="+mn-ea"/>
                <a:cs typeface="+mn-cs"/>
              </a:rPr>
              <a:t> or (g), whichever occurs first, unless the </a:t>
            </a:r>
            <a:r>
              <a:rPr lang="en-US" sz="1200" b="0" i="0" u="none" strike="noStrike" kern="1200" dirty="0">
                <a:solidFill>
                  <a:schemeClr val="tx1"/>
                </a:solidFill>
                <a:effectLst/>
                <a:latin typeface="+mn-lt"/>
                <a:ea typeface="+mn-ea"/>
                <a:cs typeface="+mn-cs"/>
                <a:hlinkClick r:id="rId4"/>
              </a:rPr>
              <a:t>parent</a:t>
            </a:r>
            <a:r>
              <a:rPr lang="en-US" sz="1200" b="0" i="0" kern="1200" dirty="0">
                <a:solidFill>
                  <a:schemeClr val="tx1"/>
                </a:solidFill>
                <a:effectLst/>
                <a:latin typeface="+mn-lt"/>
                <a:ea typeface="+mn-ea"/>
                <a:cs typeface="+mn-cs"/>
              </a:rPr>
              <a:t> and the SEA or LEA agree otherwise.”</a:t>
            </a: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dirty="0"/>
              <a:t>If the complaint involves an application for initial admission to public school, the child, with the consent of the parents, must be placed in the public school until the completion of all the proceedings. </a:t>
            </a:r>
          </a:p>
          <a:p>
            <a:endParaRPr lang="en-US" dirty="0"/>
          </a:p>
          <a:p>
            <a:r>
              <a:rPr lang="en-US" dirty="0"/>
              <a:t>If the complaint involves an application for initial services under this part from a child who is transitioning from Part C (birth to age 3) to Part B and is no longer eligible for Part C services because the child has turned three, the public agency is not required to provide the Part C services that the child had been receiving. If the child is found eligible for special education and related services under Part B and the parent consents to the initial provision of special education and related services under §300.300(b), then the public agency must provide those special education and related services that are not in dispute between the parent and the public agency.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ABE0CFC-C851-4200-AE85-ED2D8D014F1B}" type="slidenum">
              <a:rPr lang="en-US" smtClean="0"/>
              <a:t>10</a:t>
            </a:fld>
            <a:endParaRPr lang="en-US"/>
          </a:p>
        </p:txBody>
      </p:sp>
    </p:spTree>
    <p:extLst>
      <p:ext uri="{BB962C8B-B14F-4D97-AF65-F5344CB8AC3E}">
        <p14:creationId xmlns:p14="http://schemas.microsoft.com/office/powerpoint/2010/main" val="1437253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Section 300.508(d)(1) provides that the due process complaint must be deemed sufficient, unless the receiving party notifies the other party and the hearing officer in writing, within 15 days of receiving the complaint, that the receiving party believes the complaint does not meet the content requirements in 34 CFR §300.508(b). Under 34 CFR §300.508(d)(2), the hearing officer has five days to make a determination on the sufficiency of the complaint (i.e., whether the due process complaint meets the applicable content requirements). This determination is made based on the hearing officer’s review of the complaint alone. The hearing officer must immediately notify both parties in writing of the determination of whether the due process complaint meets the content requirements in 34 CFR §300.508(b). If the hearing officer determines that the due process complaint notice is not sufficient, the hearing officer’s decision must identify how the notice is insufficient so that the filing party can amend the due process complaint, if appropriate. 71 FR 46698 (August 14, 2006).</a:t>
            </a:r>
          </a:p>
          <a:p>
            <a:pPr lvl="0"/>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OSEP Q&amp;A, 2013, C-3</a:t>
            </a:r>
          </a:p>
          <a:p>
            <a:pPr lvl="0"/>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SEA does not have the authority to deny a request for a hearing even if the  SEA believes the issues included in the complaint are beyond the jurisdiction of the IDEA hearing process. The issue of whether the issues are proper for an IDEA hearing would be for a hearing officer to determine.  See </a:t>
            </a:r>
            <a:r>
              <a:rPr lang="en-US" sz="1200" u="sng" kern="1200" dirty="0">
                <a:solidFill>
                  <a:schemeClr val="tx1"/>
                </a:solidFill>
                <a:effectLst/>
                <a:latin typeface="+mn-lt"/>
                <a:ea typeface="+mn-ea"/>
                <a:cs typeface="+mn-cs"/>
              </a:rPr>
              <a:t>Letter to Howey </a:t>
            </a:r>
            <a:r>
              <a:rPr lang="en-US" sz="1200" kern="1200" dirty="0">
                <a:solidFill>
                  <a:schemeClr val="tx1"/>
                </a:solidFill>
                <a:effectLst/>
                <a:latin typeface="+mn-lt"/>
                <a:ea typeface="+mn-ea"/>
                <a:cs typeface="+mn-cs"/>
              </a:rPr>
              <a:t> (OSEP 1988) and </a:t>
            </a:r>
            <a:r>
              <a:rPr lang="en-US" sz="1200" u="sng" kern="1200" dirty="0">
                <a:solidFill>
                  <a:schemeClr val="tx1"/>
                </a:solidFill>
                <a:effectLst/>
                <a:latin typeface="+mn-lt"/>
                <a:ea typeface="+mn-ea"/>
                <a:cs typeface="+mn-cs"/>
              </a:rPr>
              <a:t>Letter to Wilde </a:t>
            </a:r>
            <a:r>
              <a:rPr lang="en-US" sz="1200" kern="1200" dirty="0">
                <a:solidFill>
                  <a:schemeClr val="tx1"/>
                </a:solidFill>
                <a:effectLst/>
                <a:latin typeface="+mn-lt"/>
                <a:ea typeface="+mn-ea"/>
                <a:cs typeface="+mn-cs"/>
              </a:rPr>
              <a:t>(OSEP 1990). This is also addressed in </a:t>
            </a:r>
            <a:r>
              <a:rPr lang="en-US" sz="1200" i="1" kern="1200" dirty="0">
                <a:solidFill>
                  <a:schemeClr val="tx1"/>
                </a:solidFill>
                <a:effectLst/>
                <a:latin typeface="+mn-lt"/>
                <a:ea typeface="+mn-ea"/>
                <a:cs typeface="+mn-cs"/>
              </a:rPr>
              <a:t>OSEP Q&amp;A, 2013, C-16.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Also, if the parent names the SEA as a party it is up to the hearing officer whether the SEA should be dismissed or kept as a proper party to the hearing. </a:t>
            </a:r>
            <a:r>
              <a:rPr lang="en-US" sz="1200" u="sng" kern="1200" dirty="0">
                <a:solidFill>
                  <a:schemeClr val="tx1"/>
                </a:solidFill>
                <a:effectLst/>
                <a:latin typeface="+mn-lt"/>
                <a:ea typeface="+mn-ea"/>
                <a:cs typeface="+mn-cs"/>
              </a:rPr>
              <a:t>Letter To Anonymous </a:t>
            </a:r>
            <a:r>
              <a:rPr lang="en-US" sz="1200" kern="1200" dirty="0">
                <a:solidFill>
                  <a:schemeClr val="tx1"/>
                </a:solidFill>
                <a:effectLst/>
                <a:latin typeface="+mn-lt"/>
                <a:ea typeface="+mn-ea"/>
                <a:cs typeface="+mn-cs"/>
              </a:rPr>
              <a:t>69 IDELR 189 (OSEP 2017)</a:t>
            </a:r>
          </a:p>
          <a:p>
            <a:pPr lvl="0"/>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States should provide hearing officers clarification whether, if found insufficient, the complaint should be dismissed or whether they should give the party filing the complaint a specific time to submit an amended complaint addressing the insufficiency. If an amended complaint is submitted, all timelines start over again [34 CFR </a:t>
            </a:r>
            <a:r>
              <a:rPr lang="en-US" sz="1200" b="0" dirty="0"/>
              <a:t>§</a:t>
            </a:r>
            <a:r>
              <a:rPr lang="en-US" sz="1200" kern="1200" dirty="0">
                <a:solidFill>
                  <a:schemeClr val="tx1"/>
                </a:solidFill>
                <a:effectLst/>
                <a:latin typeface="+mn-lt"/>
                <a:ea typeface="+mn-ea"/>
                <a:cs typeface="+mn-cs"/>
              </a:rPr>
              <a:t>300.508(d)(4)]. If the party does not file an amended complaint by the timeline in the hearing officer’s sufficiency determination the written order should make it clear that the insufficient complaint will be dismissed. The vast majority of states follow the second option of allowing the same hearing officer to continue and allow an amended complaint. </a:t>
            </a:r>
          </a:p>
          <a:p>
            <a:pPr lvl="0"/>
            <a:endParaRPr lang="en-US" baseline="0" dirty="0"/>
          </a:p>
        </p:txBody>
      </p:sp>
      <p:sp>
        <p:nvSpPr>
          <p:cNvPr id="4" name="Slide Number Placeholder 3"/>
          <p:cNvSpPr>
            <a:spLocks noGrp="1"/>
          </p:cNvSpPr>
          <p:nvPr>
            <p:ph type="sldNum" sz="quarter" idx="10"/>
          </p:nvPr>
        </p:nvSpPr>
        <p:spPr/>
        <p:txBody>
          <a:bodyPr/>
          <a:lstStyle/>
          <a:p>
            <a:fld id="{3ABE0CFC-C851-4200-AE85-ED2D8D014F1B}" type="slidenum">
              <a:rPr lang="en-US" smtClean="0"/>
              <a:t>11</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 parent or a parent’s attorney files a due process complaint, the IDEA provides for a 30-day resolution period, subject to certain adjustments, prior to the initiation of a due process hearing. 34 CFR §300.510. </a:t>
            </a:r>
            <a:r>
              <a:rPr lang="en-US" sz="1200" b="0" i="0" kern="1200" dirty="0">
                <a:solidFill>
                  <a:schemeClr val="tx1"/>
                </a:solidFill>
                <a:effectLst/>
                <a:latin typeface="+mn-lt"/>
                <a:ea typeface="+mn-ea"/>
                <a:cs typeface="+mn-cs"/>
              </a:rPr>
              <a:t>The 45-day timeline for the due process hearing in </a:t>
            </a:r>
            <a:r>
              <a:rPr lang="en-US" sz="1200" b="0" i="0" u="none" strike="noStrike" kern="1200" dirty="0">
                <a:solidFill>
                  <a:schemeClr val="tx1"/>
                </a:solidFill>
                <a:effectLst/>
                <a:latin typeface="+mn-lt"/>
                <a:ea typeface="+mn-ea"/>
                <a:cs typeface="+mn-cs"/>
                <a:hlinkClick r:id="rId3"/>
              </a:rPr>
              <a:t>§ 300.515(a)</a:t>
            </a:r>
            <a:r>
              <a:rPr lang="en-US" sz="1200" b="0" i="0" kern="1200" dirty="0">
                <a:solidFill>
                  <a:schemeClr val="tx1"/>
                </a:solidFill>
                <a:effectLst/>
                <a:latin typeface="+mn-lt"/>
                <a:ea typeface="+mn-ea"/>
                <a:cs typeface="+mn-cs"/>
              </a:rPr>
              <a:t> starts the </a:t>
            </a:r>
            <a:r>
              <a:rPr lang="en-US" sz="1200" b="0" i="0" u="none" strike="noStrike" kern="1200" dirty="0">
                <a:solidFill>
                  <a:schemeClr val="tx1"/>
                </a:solidFill>
                <a:effectLst/>
                <a:latin typeface="+mn-lt"/>
                <a:ea typeface="+mn-ea"/>
                <a:cs typeface="+mn-cs"/>
                <a:hlinkClick r:id="rId4"/>
              </a:rPr>
              <a:t>day</a:t>
            </a:r>
            <a:r>
              <a:rPr lang="en-US" sz="1200" b="0" i="0" kern="1200" dirty="0">
                <a:solidFill>
                  <a:schemeClr val="tx1"/>
                </a:solidFill>
                <a:effectLst/>
                <a:latin typeface="+mn-lt"/>
                <a:ea typeface="+mn-ea"/>
                <a:cs typeface="+mn-cs"/>
              </a:rPr>
              <a:t> after one of the following events:</a:t>
            </a:r>
          </a:p>
          <a:p>
            <a:r>
              <a:rPr lang="en-US" sz="1200" b="1" i="0" kern="1200" dirty="0">
                <a:solidFill>
                  <a:schemeClr val="tx1"/>
                </a:solidFill>
                <a:effectLst/>
                <a:latin typeface="+mn-lt"/>
                <a:ea typeface="+mn-ea"/>
                <a:cs typeface="+mn-cs"/>
              </a:rPr>
              <a:t>(1)</a:t>
            </a:r>
            <a:r>
              <a:rPr lang="en-US" sz="1200" b="0" i="0" kern="1200" dirty="0">
                <a:solidFill>
                  <a:schemeClr val="tx1"/>
                </a:solidFill>
                <a:effectLst/>
                <a:latin typeface="+mn-lt"/>
                <a:ea typeface="+mn-ea"/>
                <a:cs typeface="+mn-cs"/>
              </a:rPr>
              <a:t> Both parties agree in writing to waive the resolution meeting;</a:t>
            </a:r>
          </a:p>
          <a:p>
            <a:r>
              <a:rPr lang="en-US" sz="1200" b="1" i="0" kern="1200" dirty="0">
                <a:solidFill>
                  <a:schemeClr val="tx1"/>
                </a:solidFill>
                <a:effectLst/>
                <a:latin typeface="+mn-lt"/>
                <a:ea typeface="+mn-ea"/>
                <a:cs typeface="+mn-cs"/>
              </a:rPr>
              <a:t>(2)</a:t>
            </a:r>
            <a:r>
              <a:rPr lang="en-US" sz="1200" b="0" i="0" kern="1200" dirty="0">
                <a:solidFill>
                  <a:schemeClr val="tx1"/>
                </a:solidFill>
                <a:effectLst/>
                <a:latin typeface="+mn-lt"/>
                <a:ea typeface="+mn-ea"/>
                <a:cs typeface="+mn-cs"/>
              </a:rPr>
              <a:t> After either the mediation or resolution meeting starts but before the end of the 30-day period, the parties agree in writing that no agreement is possible;</a:t>
            </a:r>
          </a:p>
          <a:p>
            <a:r>
              <a:rPr lang="en-US" sz="1200" b="1" i="0" kern="12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If both parties agree in writing to continue the mediation at the end of the 30-day resolution period, but later, the </a:t>
            </a:r>
            <a:r>
              <a:rPr lang="en-US" sz="1200" b="0" i="0" u="none" strike="noStrike" kern="1200" dirty="0">
                <a:solidFill>
                  <a:schemeClr val="tx1"/>
                </a:solidFill>
                <a:effectLst/>
                <a:latin typeface="+mn-lt"/>
                <a:ea typeface="+mn-ea"/>
                <a:cs typeface="+mn-cs"/>
                <a:hlinkClick r:id="rId5"/>
              </a:rPr>
              <a:t>parent</a:t>
            </a:r>
            <a:r>
              <a:rPr lang="en-US" sz="1200" b="0" i="0" kern="1200" dirty="0">
                <a:solidFill>
                  <a:schemeClr val="tx1"/>
                </a:solidFill>
                <a:effectLst/>
                <a:latin typeface="+mn-lt"/>
                <a:ea typeface="+mn-ea"/>
                <a:cs typeface="+mn-cs"/>
              </a:rPr>
              <a:t> or </a:t>
            </a:r>
            <a:r>
              <a:rPr lang="en-US" sz="1200" b="0" i="0" u="none" strike="noStrike" kern="1200" dirty="0">
                <a:solidFill>
                  <a:schemeClr val="tx1"/>
                </a:solidFill>
                <a:effectLst/>
                <a:latin typeface="+mn-lt"/>
                <a:ea typeface="+mn-ea"/>
                <a:cs typeface="+mn-cs"/>
                <a:hlinkClick r:id="rId6"/>
              </a:rPr>
              <a:t>public agency</a:t>
            </a:r>
            <a:r>
              <a:rPr lang="en-US" sz="1200" b="0" i="0" kern="1200" dirty="0">
                <a:solidFill>
                  <a:schemeClr val="tx1"/>
                </a:solidFill>
                <a:effectLst/>
                <a:latin typeface="+mn-lt"/>
                <a:ea typeface="+mn-ea"/>
                <a:cs typeface="+mn-cs"/>
              </a:rPr>
              <a:t> withdraws from the mediation process [34 CFR </a:t>
            </a:r>
            <a:r>
              <a:rPr lang="en-US" dirty="0"/>
              <a:t>§</a:t>
            </a:r>
            <a:r>
              <a:rPr lang="en-US" sz="1200" b="0" i="0" kern="1200" dirty="0">
                <a:solidFill>
                  <a:schemeClr val="tx1"/>
                </a:solidFill>
                <a:effectLst/>
                <a:latin typeface="+mn-lt"/>
                <a:ea typeface="+mn-ea"/>
                <a:cs typeface="+mn-cs"/>
              </a:rPr>
              <a:t>300.510 (c)]</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The purpose of the resolution period is to attempt to achieve a prompt resolution of the parent’s due process complaint as early as possible at the local level and to avoid the need for a more costly, adversarial, and time-consuming due process proceeding. Thus, the IDEA’s due process procedures emphasize prompt and early resolution of disputes between parents and public agencies through informal mechanisms at the local level without resorting to the more formal and costly due process hearing procedures and potential for civil litigation.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Within 15 days of receiving notice</a:t>
            </a:r>
            <a:r>
              <a:rPr lang="en-US" baseline="0" dirty="0"/>
              <a:t> of the parent’s due process complaint, the LEA must convene a meeting with the parent and relevant member(s) of the IEP Team [34 CFR </a:t>
            </a:r>
            <a:r>
              <a:rPr lang="en-US" dirty="0"/>
              <a:t>§</a:t>
            </a:r>
            <a:r>
              <a:rPr lang="en-US" baseline="0" dirty="0"/>
              <a:t>300.510(a) and </a:t>
            </a:r>
            <a:r>
              <a:rPr lang="en-US" i="1" baseline="0" dirty="0"/>
              <a:t>OSEP Q&amp;A, 2013, D-2]. </a:t>
            </a:r>
            <a:r>
              <a:rPr lang="en-US" sz="1200" kern="1200" dirty="0">
                <a:solidFill>
                  <a:schemeClr val="tx1"/>
                </a:solidFill>
                <a:effectLst/>
                <a:latin typeface="+mn-lt"/>
                <a:ea typeface="+mn-ea"/>
                <a:cs typeface="+mn-cs"/>
              </a:rPr>
              <a:t>The resolution meeting does not need to occur if the parties mutually waive the resolution process or request mediation. </a:t>
            </a:r>
            <a:endParaRPr lang="en-US" dirty="0"/>
          </a:p>
          <a:p>
            <a:endParaRPr lang="en-US" dirty="0"/>
          </a:p>
          <a:p>
            <a:r>
              <a:rPr lang="en-US" sz="1200" kern="1200" dirty="0">
                <a:solidFill>
                  <a:schemeClr val="tx1"/>
                </a:solidFill>
                <a:effectLst/>
                <a:latin typeface="+mn-lt"/>
                <a:ea typeface="+mn-ea"/>
                <a:cs typeface="+mn-cs"/>
              </a:rPr>
              <a:t>For additional information on resolution</a:t>
            </a:r>
            <a:r>
              <a:rPr lang="en-US" sz="1200" kern="1200" baseline="0" dirty="0">
                <a:solidFill>
                  <a:schemeClr val="tx1"/>
                </a:solidFill>
                <a:effectLst/>
                <a:latin typeface="+mn-lt"/>
                <a:ea typeface="+mn-ea"/>
                <a:cs typeface="+mn-cs"/>
              </a:rPr>
              <a:t> meetings, see the State Administration of IDEA Resolution Meetings slide deck.</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OSEP Q&amp;A, 2013, C-1</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ABE0CFC-C851-4200-AE85-ED2D8D014F1B}" type="slidenum">
              <a:rPr lang="en-US" smtClean="0"/>
              <a:t>12</a:t>
            </a:fld>
            <a:endParaRPr lang="en-US"/>
          </a:p>
        </p:txBody>
      </p:sp>
    </p:spTree>
    <p:extLst>
      <p:ext uri="{BB962C8B-B14F-4D97-AF65-F5344CB8AC3E}">
        <p14:creationId xmlns:p14="http://schemas.microsoft.com/office/powerpoint/2010/main" val="1437253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The SEAs must also establish procedures to provide an opportunity for parties to the dispute to voluntarily engage in the mediation process under IDEA. 34 CFR </a:t>
            </a:r>
            <a:r>
              <a:rPr lang="en-US" dirty="0"/>
              <a:t>§</a:t>
            </a:r>
            <a:r>
              <a:rPr lang="en-US" sz="1200" kern="1200" dirty="0">
                <a:solidFill>
                  <a:schemeClr val="tx1"/>
                </a:solidFill>
                <a:effectLst/>
                <a:latin typeface="+mn-lt"/>
                <a:ea typeface="+mn-ea"/>
                <a:cs typeface="+mn-cs"/>
              </a:rPr>
              <a:t>300.152 (a)(3)(ii).</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Mediation cannot be used to deny or delay a parent’s right to a hearing or to deny any other rights afforded under Part B of the Act. 34 CFR </a:t>
            </a:r>
            <a:r>
              <a:rPr lang="en-US" dirty="0"/>
              <a:t>§</a:t>
            </a:r>
            <a:r>
              <a:rPr lang="en-US" sz="1200" kern="1200" dirty="0">
                <a:solidFill>
                  <a:schemeClr val="tx1"/>
                </a:solidFill>
                <a:effectLst/>
                <a:latin typeface="+mn-lt"/>
                <a:ea typeface="+mn-ea"/>
                <a:cs typeface="+mn-cs"/>
              </a:rPr>
              <a:t>300.506</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30 day period can be adjusted if the parties agree in writing that no resolution is possible within the 30 days or if they both agree in writing to continue the mediation beyond the 30 day resolution period until the mediation is successful or when one party withdraws from the mediation process [34 CFR </a:t>
            </a:r>
            <a:r>
              <a:rPr lang="en-US" dirty="0"/>
              <a:t>§</a:t>
            </a:r>
            <a:r>
              <a:rPr lang="en-US" sz="1200" kern="1200" dirty="0">
                <a:solidFill>
                  <a:schemeClr val="tx1"/>
                </a:solidFill>
                <a:effectLst/>
                <a:latin typeface="+mn-lt"/>
                <a:ea typeface="+mn-ea"/>
                <a:cs typeface="+mn-cs"/>
              </a:rPr>
              <a:t>300.510 (c)]</a:t>
            </a:r>
          </a:p>
          <a:p>
            <a:pPr lvl="0"/>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3ABE0CFC-C851-4200-AE85-ED2D8D014F1B}" type="slidenum">
              <a:rPr lang="en-US" smtClean="0"/>
              <a:t>13</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party receiving a due process complaint must send the other party a response, which specifically addresses the issues raised in the due process complaint, within 10 days of receiving notice of the complaint from the other party [</a:t>
            </a:r>
            <a:r>
              <a:rPr lang="en-US" sz="1200" kern="1200" dirty="0">
                <a:solidFill>
                  <a:schemeClr val="tx1"/>
                </a:solidFill>
                <a:effectLst/>
                <a:latin typeface="+mn-lt"/>
                <a:ea typeface="+mn-ea"/>
                <a:cs typeface="+mn-cs"/>
              </a:rPr>
              <a:t>34 CFR </a:t>
            </a:r>
            <a:r>
              <a:rPr lang="en-US" dirty="0"/>
              <a:t>§</a:t>
            </a:r>
            <a:r>
              <a:rPr lang="en-US" sz="1200" kern="1200" dirty="0">
                <a:solidFill>
                  <a:schemeClr val="tx1"/>
                </a:solidFill>
                <a:effectLst/>
                <a:latin typeface="+mn-lt"/>
                <a:ea typeface="+mn-ea"/>
                <a:cs typeface="+mn-cs"/>
              </a:rPr>
              <a:t>300.508 (f)] </a:t>
            </a:r>
            <a:r>
              <a:rPr lang="en-US" dirty="0"/>
              <a:t>. The one exception is if the LEA receiving the due process complaint has not sent the parent a prior written notice consistent with 34 CFR §300.503, concerning the subject matter of the parent’s due process complaint. In this situation,</a:t>
            </a:r>
            <a:r>
              <a:rPr lang="en-US" sz="1200" dirty="0"/>
              <a:t> the LEA must, within 10 days of receiving the due process complaint, send to the parent a response that includes:</a:t>
            </a:r>
          </a:p>
          <a:p>
            <a:pPr marL="171450" indent="-171450">
              <a:buFont typeface="Arial" panose="020B0604020202020204" pitchFamily="34" charset="0"/>
              <a:buChar char="•"/>
            </a:pPr>
            <a:endParaRPr lang="en-US" sz="1200" dirty="0"/>
          </a:p>
          <a:p>
            <a:pPr marL="457200" indent="-228600">
              <a:spcAft>
                <a:spcPts val="600"/>
              </a:spcAft>
              <a:buFont typeface="Arial" panose="020B0604020202020204" pitchFamily="34" charset="0"/>
              <a:buChar char="•"/>
            </a:pPr>
            <a:r>
              <a:rPr lang="en-US" sz="1200" dirty="0"/>
              <a:t>An explanation of why the agency proposed or refused to take the action raised in the due process complaint;</a:t>
            </a:r>
          </a:p>
          <a:p>
            <a:pPr marL="457200" indent="-228600">
              <a:spcAft>
                <a:spcPts val="600"/>
              </a:spcAft>
              <a:buFont typeface="Arial" panose="020B0604020202020204" pitchFamily="34" charset="0"/>
              <a:buChar char="•"/>
            </a:pPr>
            <a:r>
              <a:rPr lang="en-US" sz="1200" dirty="0"/>
              <a:t>A description of other options that the IEP Team considered and the reasons why those options were rejected;</a:t>
            </a:r>
          </a:p>
          <a:p>
            <a:pPr marL="457200" indent="-228600">
              <a:spcAft>
                <a:spcPts val="600"/>
              </a:spcAft>
              <a:buFont typeface="Arial" panose="020B0604020202020204" pitchFamily="34" charset="0"/>
              <a:buChar char="•"/>
            </a:pPr>
            <a:r>
              <a:rPr lang="en-US" sz="1200" dirty="0"/>
              <a:t>A description of each evaluation procedure, assessment, record, or report the agency used as the basis for the proposed or refused action; and </a:t>
            </a:r>
          </a:p>
          <a:p>
            <a:pPr marL="457200" indent="-228600">
              <a:spcAft>
                <a:spcPts val="600"/>
              </a:spcAft>
              <a:buFont typeface="Arial" panose="020B0604020202020204" pitchFamily="34" charset="0"/>
              <a:buChar char="•"/>
            </a:pPr>
            <a:r>
              <a:rPr lang="en-US" sz="1200" dirty="0"/>
              <a:t>A description of the other factors that are relevant to the agency’s proposed or refused action.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 resolution meeting takes place</a:t>
            </a:r>
            <a:r>
              <a:rPr lang="en-US" baseline="0" dirty="0"/>
              <a:t> within 15 days of LEA receiving the complaint. If the complaint is not resolved during the 30-day resolution period, the 45-day timeline for the hearing and issuance of the final decision begins.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The final hearing decision must be reached and mailed within 45 days following the expiration of the 30-day resolution period unless the hearing officer grants a special time extension at the request of a party. </a:t>
            </a:r>
            <a:r>
              <a:rPr lang="en-US" sz="1200" kern="1200" dirty="0">
                <a:solidFill>
                  <a:schemeClr val="tx1"/>
                </a:solidFill>
                <a:effectLst/>
                <a:latin typeface="+mn-lt"/>
                <a:ea typeface="+mn-ea"/>
                <a:cs typeface="+mn-cs"/>
              </a:rPr>
              <a:t>A hearing officer does not have the authority to extend the 45 day period on his/her own initiative. </a:t>
            </a:r>
            <a:endParaRPr lang="en-US" sz="1200" dirty="0"/>
          </a:p>
          <a:p>
            <a:endParaRPr lang="en-US" dirty="0"/>
          </a:p>
          <a:p>
            <a:r>
              <a:rPr lang="en-US" dirty="0"/>
              <a:t>For additional information on resolution meetings, see the Resolution Meetings slide deck.</a:t>
            </a:r>
          </a:p>
          <a:p>
            <a:endParaRPr lang="en-US" dirty="0"/>
          </a:p>
          <a:p>
            <a:r>
              <a:rPr lang="en-US" dirty="0"/>
              <a:t>For information on how the timeline is altered for expedited due process hearings, see the State Administration of IDEA Expedited Due Process Hearings slide deck.</a:t>
            </a:r>
          </a:p>
        </p:txBody>
      </p:sp>
      <p:sp>
        <p:nvSpPr>
          <p:cNvPr id="4" name="Slide Number Placeholder 3"/>
          <p:cNvSpPr>
            <a:spLocks noGrp="1"/>
          </p:cNvSpPr>
          <p:nvPr>
            <p:ph type="sldNum" sz="quarter" idx="10"/>
          </p:nvPr>
        </p:nvSpPr>
        <p:spPr/>
        <p:txBody>
          <a:bodyPr/>
          <a:lstStyle/>
          <a:p>
            <a:fld id="{3ABE0CFC-C851-4200-AE85-ED2D8D014F1B}" type="slidenum">
              <a:rPr lang="en-US" smtClean="0"/>
              <a:t>14</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baseline="0" dirty="0"/>
          </a:p>
        </p:txBody>
      </p:sp>
      <p:sp>
        <p:nvSpPr>
          <p:cNvPr id="4" name="Slide Number Placeholder 3"/>
          <p:cNvSpPr>
            <a:spLocks noGrp="1"/>
          </p:cNvSpPr>
          <p:nvPr>
            <p:ph type="sldNum" sz="quarter" idx="10"/>
          </p:nvPr>
        </p:nvSpPr>
        <p:spPr/>
        <p:txBody>
          <a:bodyPr/>
          <a:lstStyle/>
          <a:p>
            <a:fld id="{3ABE0CFC-C851-4200-AE85-ED2D8D014F1B}" type="slidenum">
              <a:rPr lang="en-US" smtClean="0"/>
              <a:t>15</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baseline="0" dirty="0"/>
          </a:p>
        </p:txBody>
      </p:sp>
      <p:sp>
        <p:nvSpPr>
          <p:cNvPr id="4" name="Slide Number Placeholder 3"/>
          <p:cNvSpPr>
            <a:spLocks noGrp="1"/>
          </p:cNvSpPr>
          <p:nvPr>
            <p:ph type="sldNum" sz="quarter" idx="10"/>
          </p:nvPr>
        </p:nvSpPr>
        <p:spPr/>
        <p:txBody>
          <a:bodyPr/>
          <a:lstStyle/>
          <a:p>
            <a:fld id="{3ABE0CFC-C851-4200-AE85-ED2D8D014F1B}" type="slidenum">
              <a:rPr lang="en-US" smtClean="0"/>
              <a:t>16</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Subject to 34 CFR </a:t>
            </a:r>
            <a:r>
              <a:rPr lang="en-US" dirty="0"/>
              <a:t>§300.513</a:t>
            </a:r>
            <a:r>
              <a:rPr lang="en-US" sz="1200" kern="1200" dirty="0">
                <a:solidFill>
                  <a:schemeClr val="tx1"/>
                </a:solidFill>
                <a:effectLst/>
                <a:latin typeface="+mn-lt"/>
                <a:ea typeface="+mn-ea"/>
                <a:cs typeface="+mn-cs"/>
              </a:rPr>
              <a:t> (a)(2), </a:t>
            </a:r>
            <a:r>
              <a:rPr lang="en-US" dirty="0"/>
              <a:t>a hearing officer’s decision of whether a child received FAPE must be based on substantive grounds. 34</a:t>
            </a:r>
            <a:r>
              <a:rPr lang="en-US" baseline="0" dirty="0"/>
              <a:t> CFR </a:t>
            </a:r>
            <a:r>
              <a:rPr lang="en-US" dirty="0"/>
              <a:t>§</a:t>
            </a:r>
            <a:r>
              <a:rPr lang="en-US" baseline="0" dirty="0"/>
              <a:t>300.513 (a)</a:t>
            </a:r>
            <a:endParaRPr lang="en-US" dirty="0"/>
          </a:p>
          <a:p>
            <a:pPr lvl="0"/>
            <a:endParaRPr lang="en-US" sz="16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In matters alleging a procedural violation, a hearing officer may find that a child did not receive FAPE only if the procedural inadequacies:</a:t>
            </a:r>
            <a:endParaRPr lang="en-US" sz="16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Impeded the child's right to FAPE;</a:t>
            </a:r>
            <a:endParaRPr lang="en-US" sz="16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Significantly impeded the parent's opportunity to participate in the decision-making process regarding the provision of FAPE to the parent's child; or</a:t>
            </a:r>
            <a:endParaRPr lang="en-US" sz="16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Caused a deprivation of educational benefit.</a:t>
            </a:r>
          </a:p>
          <a:p>
            <a:pPr marL="457200" lvl="1" indent="0">
              <a:buFont typeface="Arial" panose="020B0604020202020204" pitchFamily="34" charset="0"/>
              <a:buNone/>
            </a:pPr>
            <a:endParaRPr lang="en-US"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Nothing in 34</a:t>
            </a:r>
            <a:r>
              <a:rPr lang="en-US" sz="1200" kern="1200" baseline="0" dirty="0">
                <a:solidFill>
                  <a:schemeClr val="tx1"/>
                </a:solidFill>
                <a:effectLst/>
                <a:latin typeface="+mn-lt"/>
                <a:ea typeface="+mn-ea"/>
                <a:cs typeface="+mn-cs"/>
              </a:rPr>
              <a:t> CFR </a:t>
            </a:r>
            <a:r>
              <a:rPr lang="en-US" dirty="0"/>
              <a:t>§300.513</a:t>
            </a:r>
            <a:r>
              <a:rPr lang="en-US" sz="1200" kern="1200" dirty="0">
                <a:solidFill>
                  <a:schemeClr val="tx1"/>
                </a:solidFill>
                <a:effectLst/>
                <a:latin typeface="+mn-lt"/>
                <a:ea typeface="+mn-ea"/>
                <a:cs typeface="+mn-cs"/>
              </a:rPr>
              <a:t> (a) precludes a hearing officer from ordering an LEA to comply with procedural requirements under 34 CFR </a:t>
            </a:r>
            <a:r>
              <a:rPr lang="en-US" dirty="0"/>
              <a:t>§§300.500 </a:t>
            </a:r>
            <a:r>
              <a:rPr lang="en-US" sz="1200" kern="1200" dirty="0">
                <a:solidFill>
                  <a:schemeClr val="tx1"/>
                </a:solidFill>
                <a:effectLst/>
                <a:latin typeface="+mn-lt"/>
                <a:ea typeface="+mn-ea"/>
                <a:cs typeface="+mn-cs"/>
              </a:rPr>
              <a:t>through 300.536</a:t>
            </a:r>
            <a:r>
              <a:rPr lang="en-US" sz="1200" u="none" kern="1200" dirty="0">
                <a:solidFill>
                  <a:schemeClr val="tx1"/>
                </a:solidFill>
                <a:effectLst/>
                <a:latin typeface="+mn-lt"/>
                <a:ea typeface="+mn-ea"/>
                <a:cs typeface="+mn-cs"/>
              </a:rPr>
              <a:t> [</a:t>
            </a:r>
            <a:r>
              <a:rPr lang="en-US" sz="1200" u="none" kern="1200" baseline="0" dirty="0">
                <a:solidFill>
                  <a:schemeClr val="tx1"/>
                </a:solidFill>
                <a:effectLst/>
                <a:latin typeface="+mn-lt"/>
                <a:ea typeface="+mn-ea"/>
                <a:cs typeface="+mn-cs"/>
              </a:rPr>
              <a:t>34 CFR </a:t>
            </a:r>
            <a:r>
              <a:rPr lang="en-US" dirty="0"/>
              <a:t>§</a:t>
            </a:r>
            <a:r>
              <a:rPr lang="en-US" sz="1200" u="none" kern="1200" baseline="0" dirty="0">
                <a:solidFill>
                  <a:schemeClr val="tx1"/>
                </a:solidFill>
                <a:effectLst/>
                <a:latin typeface="+mn-lt"/>
                <a:ea typeface="+mn-ea"/>
                <a:cs typeface="+mn-cs"/>
              </a:rPr>
              <a:t>300.513(a)]. It is important to note that </a:t>
            </a:r>
            <a:r>
              <a:rPr lang="en-US" dirty="0"/>
              <a:t>§§300.</a:t>
            </a:r>
            <a:r>
              <a:rPr lang="en-US" sz="1200" u="none" kern="1200" baseline="0" dirty="0">
                <a:solidFill>
                  <a:schemeClr val="tx1"/>
                </a:solidFill>
                <a:effectLst/>
                <a:latin typeface="+mn-lt"/>
                <a:ea typeface="+mn-ea"/>
                <a:cs typeface="+mn-cs"/>
              </a:rPr>
              <a:t>500</a:t>
            </a:r>
            <a:r>
              <a:rPr lang="en-US" sz="1200" kern="1200" dirty="0">
                <a:solidFill>
                  <a:schemeClr val="tx1"/>
                </a:solidFill>
                <a:effectLst/>
                <a:latin typeface="+mn-lt"/>
                <a:ea typeface="+mn-ea"/>
                <a:cs typeface="+mn-cs"/>
              </a:rPr>
              <a:t> through 300.536 include the procedural safeguard requirements (but not evaluation, IEP requirements, and so forth). </a:t>
            </a:r>
          </a:p>
          <a:p>
            <a:pPr lvl="0"/>
            <a:endParaRPr lang="en-US" sz="1600" u="none"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endParaRPr lang="en-US" sz="18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ABE0CFC-C851-4200-AE85-ED2D8D014F1B}" type="slidenum">
              <a:rPr lang="en-US" smtClean="0"/>
              <a:t>18</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Findings and decisions must be made available to the advisory panel and general public after deleting any personally identifiable information. The majority of States post decisions on their website to meet this requirement.</a:t>
            </a:r>
          </a:p>
          <a:p>
            <a:pPr lvl="0"/>
            <a:endParaRPr lang="en-US" sz="1600" dirty="0"/>
          </a:p>
          <a:p>
            <a:pPr lvl="0"/>
            <a:r>
              <a:rPr lang="en-US" sz="1600" dirty="0"/>
              <a:t>The FERPA definition of personally identifiable information, found at 34 CFR </a:t>
            </a:r>
            <a:r>
              <a:rPr lang="en-US" sz="1600" b="0" dirty="0"/>
              <a:t>§</a:t>
            </a:r>
            <a:r>
              <a:rPr lang="en-US" sz="1600" b="1" dirty="0"/>
              <a:t> </a:t>
            </a:r>
            <a:r>
              <a:rPr lang="en-US" sz="1600" dirty="0"/>
              <a:t>99.3, is incorporated in the IDEA at </a:t>
            </a:r>
            <a:r>
              <a:rPr lang="en-US" sz="1600" b="0" dirty="0"/>
              <a:t>§ </a:t>
            </a:r>
            <a:r>
              <a:rPr lang="en-US" sz="1600" dirty="0"/>
              <a:t>300.611 (b). Depending upon the size of the LEA, personally identifiable information may include the name of the child’s service providers, school, etc.</a:t>
            </a:r>
          </a:p>
        </p:txBody>
      </p:sp>
      <p:sp>
        <p:nvSpPr>
          <p:cNvPr id="4" name="Slide Number Placeholder 3"/>
          <p:cNvSpPr>
            <a:spLocks noGrp="1"/>
          </p:cNvSpPr>
          <p:nvPr>
            <p:ph type="sldNum" sz="quarter" idx="10"/>
          </p:nvPr>
        </p:nvSpPr>
        <p:spPr/>
        <p:txBody>
          <a:bodyPr/>
          <a:lstStyle/>
          <a:p>
            <a:fld id="{3ABE0CFC-C851-4200-AE85-ED2D8D014F1B}" type="slidenum">
              <a:rPr lang="en-US" smtClean="0"/>
              <a:t>19</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a:solidFill>
                  <a:schemeClr val="tx1"/>
                </a:solidFill>
                <a:effectLst/>
                <a:latin typeface="+mn-lt"/>
                <a:ea typeface="+mn-ea"/>
                <a:cs typeface="+mn-cs"/>
              </a:rPr>
              <a:t>In a one-tiered system, the SEA or another state-level agency is responsible for conducting due process hearings, and an appeal from a due process hearing decision goes directly to court.</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In a two-tiered due process system, the LEA is responsible for conducting due process hearings, and an appeal from a due process hearing is to a state-level review hearing before appealing to court.</a:t>
            </a:r>
          </a:p>
          <a:p>
            <a:pPr fontAlgn="base"/>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public agency’s procedural safeguards notice will provide information about the type of due process system used in the State. The notice should identify the agency that is responsible for conducting hearings (e.g., the school district, the SEA, or another state-level agency or entity).</a:t>
            </a:r>
            <a:endParaRPr lang="en-US" dirty="0"/>
          </a:p>
        </p:txBody>
      </p:sp>
      <p:sp>
        <p:nvSpPr>
          <p:cNvPr id="4" name="Slide Number Placeholder 3"/>
          <p:cNvSpPr>
            <a:spLocks noGrp="1"/>
          </p:cNvSpPr>
          <p:nvPr>
            <p:ph type="sldNum" sz="quarter" idx="5"/>
          </p:nvPr>
        </p:nvSpPr>
        <p:spPr/>
        <p:txBody>
          <a:bodyPr/>
          <a:lstStyle/>
          <a:p>
            <a:fld id="{3ABE0CFC-C851-4200-AE85-ED2D8D014F1B}" type="slidenum">
              <a:rPr lang="en-US" smtClean="0"/>
              <a:t>20</a:t>
            </a:fld>
            <a:endParaRPr lang="en-US"/>
          </a:p>
        </p:txBody>
      </p:sp>
    </p:spTree>
    <p:extLst>
      <p:ext uri="{BB962C8B-B14F-4D97-AF65-F5344CB8AC3E}">
        <p14:creationId xmlns:p14="http://schemas.microsoft.com/office/powerpoint/2010/main" val="4013831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ABE0CFC-C851-4200-AE85-ED2D8D014F1B}" type="slidenum">
              <a:rPr lang="en-US" smtClean="0"/>
              <a:t>2</a:t>
            </a:fld>
            <a:endParaRPr lang="en-US"/>
          </a:p>
        </p:txBody>
      </p:sp>
    </p:spTree>
    <p:extLst>
      <p:ext uri="{BB962C8B-B14F-4D97-AF65-F5344CB8AC3E}">
        <p14:creationId xmlns:p14="http://schemas.microsoft.com/office/powerpoint/2010/main" val="1437253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a one-tiered system, the SEA</a:t>
            </a:r>
            <a:r>
              <a:rPr lang="en-US" sz="1200" kern="1200" baseline="0" dirty="0">
                <a:solidFill>
                  <a:srgbClr val="FF0000"/>
                </a:solidFill>
                <a:effectLst/>
                <a:latin typeface="+mn-lt"/>
                <a:ea typeface="+mn-ea"/>
                <a:cs typeface="+mn-cs"/>
              </a:rPr>
              <a:t> </a:t>
            </a:r>
            <a:r>
              <a:rPr lang="en-US" sz="1200" b="0" kern="1200" baseline="0" dirty="0">
                <a:solidFill>
                  <a:srgbClr val="FF0000"/>
                </a:solidFill>
                <a:effectLst/>
                <a:latin typeface="+mn-lt"/>
                <a:ea typeface="+mn-ea"/>
                <a:cs typeface="+mn-cs"/>
              </a:rPr>
              <a:t>appointed hearing officer </a:t>
            </a:r>
            <a:r>
              <a:rPr lang="en-US" sz="1200" kern="1200" dirty="0">
                <a:solidFill>
                  <a:srgbClr val="FF0000"/>
                </a:solidFill>
                <a:effectLst/>
                <a:latin typeface="+mn-lt"/>
                <a:ea typeface="+mn-ea"/>
                <a:cs typeface="+mn-cs"/>
              </a:rPr>
              <a:t>conducts</a:t>
            </a:r>
            <a:r>
              <a:rPr lang="en-US" sz="1200" kern="1200" dirty="0">
                <a:solidFill>
                  <a:schemeClr val="tx1"/>
                </a:solidFill>
                <a:effectLst/>
                <a:latin typeface="+mn-lt"/>
                <a:ea typeface="+mn-ea"/>
                <a:cs typeface="+mn-cs"/>
              </a:rPr>
              <a:t> due process hearings.  In a two-tiered system, the public agency directly responsible for the education of the child </a:t>
            </a:r>
            <a:r>
              <a:rPr lang="en-US" sz="1200" b="0" kern="1200" dirty="0">
                <a:solidFill>
                  <a:schemeClr val="tx1"/>
                </a:solidFill>
                <a:effectLst/>
                <a:latin typeface="+mn-lt"/>
                <a:ea typeface="+mn-ea"/>
                <a:cs typeface="+mn-cs"/>
              </a:rPr>
              <a:t>appoints</a:t>
            </a:r>
            <a:r>
              <a:rPr lang="en-US" sz="1200" b="0" kern="1200" baseline="0" dirty="0">
                <a:solidFill>
                  <a:schemeClr val="tx1"/>
                </a:solidFill>
                <a:effectLst/>
                <a:latin typeface="+mn-lt"/>
                <a:ea typeface="+mn-ea"/>
                <a:cs typeface="+mn-cs"/>
              </a:rPr>
              <a:t> the hearing officer who </a:t>
            </a:r>
            <a:r>
              <a:rPr lang="en-US" sz="1200" kern="1200" dirty="0">
                <a:solidFill>
                  <a:schemeClr val="tx1"/>
                </a:solidFill>
                <a:effectLst/>
                <a:latin typeface="+mn-lt"/>
                <a:ea typeface="+mn-ea"/>
                <a:cs typeface="+mn-cs"/>
              </a:rPr>
              <a:t>conducts due process hearings.  The determination of which entity conducts due process hearings is based on State statute, State regulation, or a written policy of the SEA.  34 CFR §300.511(b).  In a one-tiered system, a party aggrieved by the SEA’s </a:t>
            </a:r>
            <a:r>
              <a:rPr lang="en-US" sz="1200" b="0" kern="1200" dirty="0">
                <a:solidFill>
                  <a:schemeClr val="tx1"/>
                </a:solidFill>
                <a:effectLst/>
                <a:latin typeface="+mn-lt"/>
                <a:ea typeface="+mn-ea"/>
                <a:cs typeface="+mn-cs"/>
              </a:rPr>
              <a:t>hearing</a:t>
            </a:r>
            <a:r>
              <a:rPr lang="en-US" sz="1200" b="0" kern="1200" baseline="0" dirty="0">
                <a:solidFill>
                  <a:schemeClr val="tx1"/>
                </a:solidFill>
                <a:effectLst/>
                <a:latin typeface="+mn-lt"/>
                <a:ea typeface="+mn-ea"/>
                <a:cs typeface="+mn-cs"/>
              </a:rPr>
              <a:t> officer’s</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findings and decision has the right to appeal by bringing a civil action in any State court of competent jurisdiction or in a district court of the United States without regard to the amount in controversy.  34 CFR §300.516(a).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However, in a two-tiered system, an aggrieved party has the right to appeal the public agency’s</a:t>
            </a:r>
            <a:r>
              <a:rPr lang="en-US" sz="1200" b="1"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hearing</a:t>
            </a:r>
            <a:r>
              <a:rPr lang="en-US" sz="1200" b="0" kern="1200" baseline="0" dirty="0">
                <a:solidFill>
                  <a:schemeClr val="tx1"/>
                </a:solidFill>
                <a:effectLst/>
                <a:latin typeface="+mn-lt"/>
                <a:ea typeface="+mn-ea"/>
                <a:cs typeface="+mn-cs"/>
              </a:rPr>
              <a:t> officer’s</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decision to the SEA which must </a:t>
            </a:r>
            <a:r>
              <a:rPr lang="en-US" sz="1200" b="0" kern="1200" dirty="0">
                <a:solidFill>
                  <a:schemeClr val="tx1"/>
                </a:solidFill>
                <a:effectLst/>
                <a:latin typeface="+mn-lt"/>
                <a:ea typeface="+mn-ea"/>
                <a:cs typeface="+mn-cs"/>
              </a:rPr>
              <a:t>appoint a review officer who </a:t>
            </a:r>
            <a:r>
              <a:rPr lang="en-US" sz="1200" kern="1200" dirty="0">
                <a:solidFill>
                  <a:schemeClr val="tx1"/>
                </a:solidFill>
                <a:effectLst/>
                <a:latin typeface="+mn-lt"/>
                <a:ea typeface="+mn-ea"/>
                <a:cs typeface="+mn-cs"/>
              </a:rPr>
              <a:t>conduc</a:t>
            </a:r>
            <a:r>
              <a:rPr lang="en-US" sz="1200" b="0" kern="1200" dirty="0">
                <a:solidFill>
                  <a:schemeClr val="tx1"/>
                </a:solidFill>
                <a:effectLst/>
                <a:latin typeface="+mn-lt"/>
                <a:ea typeface="+mn-ea"/>
                <a:cs typeface="+mn-cs"/>
              </a:rPr>
              <a:t>ts</a:t>
            </a:r>
            <a:r>
              <a:rPr lang="en-US" sz="1200" kern="1200" dirty="0">
                <a:solidFill>
                  <a:schemeClr val="tx1"/>
                </a:solidFill>
                <a:effectLst/>
                <a:latin typeface="+mn-lt"/>
                <a:ea typeface="+mn-ea"/>
                <a:cs typeface="+mn-cs"/>
              </a:rPr>
              <a:t> an impartial review of the findings and decision appealed.  34 CFR §300.514(b).  A party dissatisfied with the decision of the SEA’s </a:t>
            </a:r>
            <a:r>
              <a:rPr lang="en-US" sz="1200" u="none" kern="1200" dirty="0">
                <a:solidFill>
                  <a:schemeClr val="tx1"/>
                </a:solidFill>
                <a:effectLst/>
                <a:latin typeface="+mn-lt"/>
                <a:ea typeface="+mn-ea"/>
                <a:cs typeface="+mn-cs"/>
              </a:rPr>
              <a:t>reviewing</a:t>
            </a:r>
            <a:r>
              <a:rPr lang="en-US" sz="1200" b="0" u="none" kern="1200" dirty="0">
                <a:solidFill>
                  <a:schemeClr val="tx1"/>
                </a:solidFill>
                <a:effectLst/>
                <a:latin typeface="+mn-lt"/>
                <a:ea typeface="+mn-ea"/>
                <a:cs typeface="+mn-cs"/>
              </a:rPr>
              <a:t> officer</a:t>
            </a:r>
            <a:r>
              <a:rPr lang="en-US" sz="1200" b="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has the right to bring a civil action in any State court of competent jurisdiction or in a district court of the United States without regard to the amount in controversy.  34 CFR §§300.514(d) and 300.516(a).</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OSEP Q&amp;A, 2013, C-23</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appeal to court must be brought within 90 days of the decision unless a state has a specific time limit for bringing a civil action under Part B. 34 CFR 300.516(b)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pPr lvl="0"/>
            <a:endParaRPr lang="en-US" sz="1600" dirty="0"/>
          </a:p>
        </p:txBody>
      </p:sp>
      <p:sp>
        <p:nvSpPr>
          <p:cNvPr id="4" name="Slide Number Placeholder 3"/>
          <p:cNvSpPr>
            <a:spLocks noGrp="1"/>
          </p:cNvSpPr>
          <p:nvPr>
            <p:ph type="sldNum" sz="quarter" idx="10"/>
          </p:nvPr>
        </p:nvSpPr>
        <p:spPr/>
        <p:txBody>
          <a:bodyPr/>
          <a:lstStyle/>
          <a:p>
            <a:fld id="{3ABE0CFC-C851-4200-AE85-ED2D8D014F1B}" type="slidenum">
              <a:rPr lang="en-US" smtClean="0"/>
              <a:t>21</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OSEP, based on verification monitoring visits to states, has concluded that “the State must have procedures and practices that ensure that all corrective actions that a due process hearing officer specifies in a due process hearing decision are implemented”. It is not sufficient for a state to rely on the state administrative complaint process to address situations where a parent alleges that the LEA is not implementing a hearing decision. </a:t>
            </a:r>
            <a:r>
              <a:rPr lang="en-US" sz="1200" u="sng" kern="1200" dirty="0">
                <a:solidFill>
                  <a:schemeClr val="tx1"/>
                </a:solidFill>
                <a:effectLst/>
                <a:latin typeface="+mn-lt"/>
                <a:ea typeface="+mn-ea"/>
                <a:cs typeface="+mn-cs"/>
              </a:rPr>
              <a:t>Letter to Torlakson  </a:t>
            </a:r>
            <a:r>
              <a:rPr lang="en-US" sz="1200" kern="1200" dirty="0">
                <a:solidFill>
                  <a:schemeClr val="tx1"/>
                </a:solidFill>
                <a:effectLst/>
                <a:latin typeface="+mn-lt"/>
                <a:ea typeface="+mn-ea"/>
                <a:cs typeface="+mn-cs"/>
              </a:rPr>
              <a:t>(United States Department of  Education, Office of Special Education Programs (2011)).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addition, a party may also file an administrative complaint alleging that a due process hearing decision is not being implemented. See 34 CFR 300.152(c)(3).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Courts have allowed judicial action to enforce a decision. See </a:t>
            </a:r>
            <a:r>
              <a:rPr lang="en-US" sz="1200" u="sng" kern="1200" dirty="0">
                <a:solidFill>
                  <a:schemeClr val="tx1"/>
                </a:solidFill>
                <a:effectLst/>
                <a:latin typeface="+mn-lt"/>
                <a:ea typeface="+mn-ea"/>
                <a:cs typeface="+mn-cs"/>
              </a:rPr>
              <a:t>Dudley v. Lower Merion School District </a:t>
            </a:r>
            <a:r>
              <a:rPr lang="en-US" sz="1200" kern="1200" dirty="0">
                <a:solidFill>
                  <a:schemeClr val="tx1"/>
                </a:solidFill>
                <a:effectLst/>
                <a:latin typeface="+mn-lt"/>
                <a:ea typeface="+mn-ea"/>
                <a:cs typeface="+mn-cs"/>
              </a:rPr>
              <a:t>56 IDELR 40 (United States District Court, Eastern District, Pennsylvania (2011)) and </a:t>
            </a:r>
            <a:r>
              <a:rPr lang="en-US" sz="1200" u="sng" kern="1200" dirty="0">
                <a:solidFill>
                  <a:schemeClr val="tx1"/>
                </a:solidFill>
                <a:effectLst/>
                <a:latin typeface="+mn-lt"/>
                <a:ea typeface="+mn-ea"/>
                <a:cs typeface="+mn-cs"/>
              </a:rPr>
              <a:t>Dominique v. Board of Education of the City of Chicago </a:t>
            </a:r>
            <a:r>
              <a:rPr lang="en-US" sz="1200" kern="1200" dirty="0">
                <a:solidFill>
                  <a:schemeClr val="tx1"/>
                </a:solidFill>
                <a:effectLst/>
                <a:latin typeface="+mn-lt"/>
                <a:ea typeface="+mn-ea"/>
                <a:cs typeface="+mn-cs"/>
              </a:rPr>
              <a:t>56 IDELR 65 (United States District Court, Northern District, Illinois (2011))</a:t>
            </a:r>
          </a:p>
          <a:p>
            <a:endParaRPr lang="en-US" dirty="0"/>
          </a:p>
          <a:p>
            <a:endParaRPr lang="en-US" dirty="0"/>
          </a:p>
          <a:p>
            <a:endParaRPr lang="en-US" b="1" dirty="0"/>
          </a:p>
          <a:p>
            <a:endParaRPr lang="en-US" b="1" dirty="0"/>
          </a:p>
        </p:txBody>
      </p:sp>
      <p:sp>
        <p:nvSpPr>
          <p:cNvPr id="4" name="Slide Number Placeholder 3"/>
          <p:cNvSpPr>
            <a:spLocks noGrp="1"/>
          </p:cNvSpPr>
          <p:nvPr>
            <p:ph type="sldNum" sz="quarter" idx="5"/>
          </p:nvPr>
        </p:nvSpPr>
        <p:spPr/>
        <p:txBody>
          <a:bodyPr/>
          <a:lstStyle/>
          <a:p>
            <a:fld id="{3ABE0CFC-C851-4200-AE85-ED2D8D014F1B}" type="slidenum">
              <a:rPr lang="en-US" smtClean="0"/>
              <a:t>22</a:t>
            </a:fld>
            <a:endParaRPr lang="en-US"/>
          </a:p>
        </p:txBody>
      </p:sp>
    </p:spTree>
    <p:extLst>
      <p:ext uri="{BB962C8B-B14F-4D97-AF65-F5344CB8AC3E}">
        <p14:creationId xmlns:p14="http://schemas.microsoft.com/office/powerpoint/2010/main" val="3100970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 order to request a due process hearing under the IDEA, a party (a parent or a public agency) or the attorney representing the party, first must file a due process complaint consistent with 34 CFR §§300.507 and 300.508.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OSEP Memo 13-08: Question and Answers on IDEA Part B Dispute Resolution Procedures, 2013, C1.</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ABE0CFC-C851-4200-AE85-ED2D8D014F1B}" type="slidenum">
              <a:rPr lang="en-US" smtClean="0"/>
              <a:t>3</a:t>
            </a:fld>
            <a:endParaRPr lang="en-US"/>
          </a:p>
        </p:txBody>
      </p:sp>
    </p:spTree>
    <p:extLst>
      <p:ext uri="{BB962C8B-B14F-4D97-AF65-F5344CB8AC3E}">
        <p14:creationId xmlns:p14="http://schemas.microsoft.com/office/powerpoint/2010/main" val="1437253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due process complaint must allege a violation that occurred not more than two years before the date the parent or public agency knew or should have known about the alleged action that forms the basis of the due process complaint, or, if the State has an explicit time limitation for filing a due process complaint under this part, in the time allowed by that State law, except that the exceptions to the timeline described in §300.511(f) apply to the timeline in this section. 34</a:t>
            </a:r>
            <a:r>
              <a:rPr lang="en-US" baseline="0" dirty="0"/>
              <a:t> CFR </a:t>
            </a:r>
            <a:r>
              <a:rPr lang="en-US" dirty="0"/>
              <a:t>§300.507(a)</a:t>
            </a:r>
          </a:p>
          <a:p>
            <a:endParaRPr lang="en-US" dirty="0"/>
          </a:p>
          <a:p>
            <a:r>
              <a:rPr lang="en-US" sz="1200" kern="1200" dirty="0">
                <a:solidFill>
                  <a:schemeClr val="tx1"/>
                </a:solidFill>
                <a:effectLst/>
                <a:latin typeface="+mn-lt"/>
                <a:ea typeface="+mn-ea"/>
                <a:cs typeface="+mn-cs"/>
              </a:rPr>
              <a:t>The two exceptions to the statute of limitations identified in 34 CFR </a:t>
            </a:r>
            <a:r>
              <a:rPr lang="en-US" dirty="0"/>
              <a:t>§</a:t>
            </a:r>
            <a:r>
              <a:rPr lang="en-US" sz="1200" kern="1200" dirty="0">
                <a:solidFill>
                  <a:schemeClr val="tx1"/>
                </a:solidFill>
                <a:effectLst/>
                <a:latin typeface="+mn-lt"/>
                <a:ea typeface="+mn-ea"/>
                <a:cs typeface="+mn-cs"/>
              </a:rPr>
              <a:t>300.511(f) are: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1. Specific misrepresentations by the LEA that it had resolved the problem forming the basis of the due process complaint, or</a:t>
            </a:r>
          </a:p>
          <a:p>
            <a:r>
              <a:rPr lang="en-US" sz="1200" kern="1200" dirty="0">
                <a:solidFill>
                  <a:schemeClr val="tx1"/>
                </a:solidFill>
                <a:effectLst/>
                <a:latin typeface="+mn-lt"/>
                <a:ea typeface="+mn-ea"/>
                <a:cs typeface="+mn-cs"/>
              </a:rPr>
              <a:t>2. The LEA’s withholding of information from the parent that was required under Part B to be provided to the parent.  </a:t>
            </a:r>
          </a:p>
          <a:p>
            <a:endParaRPr lang="en-US" dirty="0"/>
          </a:p>
        </p:txBody>
      </p:sp>
      <p:sp>
        <p:nvSpPr>
          <p:cNvPr id="4" name="Slide Number Placeholder 3"/>
          <p:cNvSpPr>
            <a:spLocks noGrp="1"/>
          </p:cNvSpPr>
          <p:nvPr>
            <p:ph type="sldNum" sz="quarter" idx="10"/>
          </p:nvPr>
        </p:nvSpPr>
        <p:spPr/>
        <p:txBody>
          <a:bodyPr/>
          <a:lstStyle/>
          <a:p>
            <a:fld id="{3ABE0CFC-C851-4200-AE85-ED2D8D014F1B}" type="slidenum">
              <a:rPr lang="en-US" smtClean="0"/>
              <a:t>4</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parent or a public agency may file a due process complaint to request a due process hearing on any matter relating to the identification, evaluation, or educational placement of a child with a disability or the provision of FAPE to the child. 34 CFR §300.507(a).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Some</a:t>
            </a:r>
            <a:r>
              <a:rPr lang="en-US" sz="1200" kern="1200" baseline="0" dirty="0">
                <a:solidFill>
                  <a:schemeClr val="tx1"/>
                </a:solidFill>
                <a:effectLst/>
                <a:latin typeface="+mn-lt"/>
                <a:ea typeface="+mn-ea"/>
                <a:cs typeface="+mn-cs"/>
              </a:rPr>
              <a:t> matters necessitate an expedited hearing. Information on expedited hearings can be found in the State Administration of IDEA Expedited Due Process Hearings slide deck. </a:t>
            </a:r>
            <a:r>
              <a:rPr lang="en-US" sz="1200" i="1" kern="1200" dirty="0">
                <a:solidFill>
                  <a:schemeClr val="tx1"/>
                </a:solidFill>
                <a:effectLst/>
                <a:latin typeface="+mn-lt"/>
                <a:ea typeface="+mn-ea"/>
                <a:cs typeface="+mn-cs"/>
              </a:rPr>
              <a:t>OSEP Q&amp;A, 2013, C-2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When a student with a disability becomes a legal adult under state law all IDEA rights, including the right to request a due process hearing transfer to the legal adult. Exceptions include an adult student  who is deemed incompetent by a court or where the public agency has deemed the student unable to provide informed consent (see 300.520(b)) or the adult student has assigned that authority to another adult such as their parent under state law (for exp. A power of attorney). Therefore, unless an exception exists the parents do not have the legal right to request a hearing for their adult student. See </a:t>
            </a:r>
            <a:r>
              <a:rPr lang="en-US" sz="1200" u="sng" kern="1200" dirty="0">
                <a:solidFill>
                  <a:schemeClr val="tx1"/>
                </a:solidFill>
                <a:effectLst/>
                <a:latin typeface="+mn-lt"/>
                <a:ea typeface="+mn-ea"/>
                <a:cs typeface="+mn-cs"/>
              </a:rPr>
              <a:t>Ravenna School District Board of Education v. Williams </a:t>
            </a:r>
            <a:r>
              <a:rPr lang="en-US" sz="1200" kern="1200" dirty="0">
                <a:solidFill>
                  <a:schemeClr val="tx1"/>
                </a:solidFill>
                <a:effectLst/>
                <a:latin typeface="+mn-lt"/>
                <a:ea typeface="+mn-ea"/>
                <a:cs typeface="+mn-cs"/>
              </a:rPr>
              <a:t>59 IDELR 158 (United States District Court, Northern District, Ohio (2012)) and </a:t>
            </a:r>
            <a:r>
              <a:rPr lang="en-US" sz="1200" u="sng" kern="1200" dirty="0">
                <a:solidFill>
                  <a:schemeClr val="tx1"/>
                </a:solidFill>
                <a:effectLst/>
                <a:latin typeface="+mn-lt"/>
                <a:ea typeface="+mn-ea"/>
                <a:cs typeface="+mn-cs"/>
              </a:rPr>
              <a:t>Doe v. Westport Board of Education </a:t>
            </a:r>
            <a:r>
              <a:rPr lang="en-US" sz="1200" kern="1200" dirty="0">
                <a:solidFill>
                  <a:schemeClr val="tx1"/>
                </a:solidFill>
                <a:effectLst/>
                <a:latin typeface="+mn-lt"/>
                <a:ea typeface="+mn-ea"/>
                <a:cs typeface="+mn-cs"/>
              </a:rPr>
              <a:t>76 IDELR 42 (United States District Court, Connecticut (2020)) among other cases.</a:t>
            </a:r>
          </a:p>
        </p:txBody>
      </p:sp>
      <p:sp>
        <p:nvSpPr>
          <p:cNvPr id="4" name="Slide Number Placeholder 3"/>
          <p:cNvSpPr>
            <a:spLocks noGrp="1"/>
          </p:cNvSpPr>
          <p:nvPr>
            <p:ph type="sldNum" sz="quarter" idx="10"/>
          </p:nvPr>
        </p:nvSpPr>
        <p:spPr/>
        <p:txBody>
          <a:bodyPr/>
          <a:lstStyle/>
          <a:p>
            <a:fld id="{3ABE0CFC-C851-4200-AE85-ED2D8D014F1B}" type="slidenum">
              <a:rPr lang="en-US" smtClean="0"/>
              <a:t>5</a:t>
            </a:fld>
            <a:endParaRPr lang="en-US"/>
          </a:p>
        </p:txBody>
      </p:sp>
    </p:spTree>
    <p:extLst>
      <p:ext uri="{BB962C8B-B14F-4D97-AF65-F5344CB8AC3E}">
        <p14:creationId xmlns:p14="http://schemas.microsoft.com/office/powerpoint/2010/main" val="1437253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parent/adult student may be represented by an attorney. In some states, a non-attorney may represent a party. Whether parties have the right to be represented by non-attorneys at a due process hearing is determined under State law. See 34 CFR 300.512(a)(1).  [FYI—this regulatory amendment was issued on December 1, 2008]</a:t>
            </a:r>
          </a:p>
          <a:p>
            <a:endParaRPr lang="en-US" dirty="0"/>
          </a:p>
        </p:txBody>
      </p:sp>
      <p:sp>
        <p:nvSpPr>
          <p:cNvPr id="4" name="Slide Number Placeholder 3"/>
          <p:cNvSpPr>
            <a:spLocks noGrp="1"/>
          </p:cNvSpPr>
          <p:nvPr>
            <p:ph type="sldNum" sz="quarter" idx="5"/>
          </p:nvPr>
        </p:nvSpPr>
        <p:spPr/>
        <p:txBody>
          <a:bodyPr/>
          <a:lstStyle/>
          <a:p>
            <a:fld id="{3ABE0CFC-C851-4200-AE85-ED2D8D014F1B}" type="slidenum">
              <a:rPr lang="en-US" smtClean="0"/>
              <a:t>6</a:t>
            </a:fld>
            <a:endParaRPr lang="en-US"/>
          </a:p>
        </p:txBody>
      </p:sp>
    </p:spTree>
    <p:extLst>
      <p:ext uri="{BB962C8B-B14F-4D97-AF65-F5344CB8AC3E}">
        <p14:creationId xmlns:p14="http://schemas.microsoft.com/office/powerpoint/2010/main" val="1436907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See also: </a:t>
            </a:r>
            <a:r>
              <a:rPr lang="en-US" sz="1200" i="1" kern="1200" dirty="0">
                <a:solidFill>
                  <a:schemeClr val="tx1"/>
                </a:solidFill>
                <a:effectLst/>
                <a:latin typeface="+mn-lt"/>
                <a:ea typeface="+mn-ea"/>
                <a:cs typeface="+mn-cs"/>
              </a:rPr>
              <a:t>OSEP Q&amp;A, 2013, 3-A</a:t>
            </a:r>
          </a:p>
          <a:p>
            <a:pPr lvl="0"/>
            <a:endParaRPr lang="en-US" sz="16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ABE0CFC-C851-4200-AE85-ED2D8D014F1B}" type="slidenum">
              <a:rPr lang="en-US" smtClean="0"/>
              <a:t>7</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Each SEA must develop model forms to assist parents and other parties in filing a due process complaint; however, the SEA or LEA may not require the use of the model forms. </a:t>
            </a:r>
          </a:p>
          <a:p>
            <a:pPr lvl="0"/>
            <a:endParaRPr lang="en-US" sz="16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States have the discretion, since the IDEA is silent, whether to accept email submissions of due process complaints. If a state elects to do so, it would need to take the necessary steps to ensure that there are appropriate safeguards to protect the integrity of the process.  In addition, the state must establish and implement uniform procedures for determining when the due process complaints are considered received to ensure adherence to appropriate due process timelines. </a:t>
            </a:r>
            <a:r>
              <a:rPr lang="en-US" sz="1200" u="sng" kern="1200" dirty="0">
                <a:solidFill>
                  <a:schemeClr val="tx1"/>
                </a:solidFill>
                <a:effectLst/>
                <a:latin typeface="+mn-lt"/>
                <a:ea typeface="+mn-ea"/>
                <a:cs typeface="+mn-cs"/>
              </a:rPr>
              <a:t>Letter to Copenhaver</a:t>
            </a:r>
            <a:r>
              <a:rPr lang="en-US" sz="1200" kern="1200" dirty="0">
                <a:solidFill>
                  <a:schemeClr val="tx1"/>
                </a:solidFill>
                <a:effectLst/>
                <a:latin typeface="+mn-lt"/>
                <a:ea typeface="+mn-ea"/>
                <a:cs typeface="+mn-cs"/>
              </a:rPr>
              <a:t> 50 IDELR 197 (United States Department of Education, Office of Special Education Programs (2008)).</a:t>
            </a:r>
            <a:endParaRPr lang="en-US" sz="16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ABE0CFC-C851-4200-AE85-ED2D8D014F1B}" type="slidenum">
              <a:rPr lang="en-US" smtClean="0"/>
              <a:t>8</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Under 34 CFR §300.508(a), the party filing the due process complaint, or the attorney representing the party, must forward a copy of the complaint to the other party and to the SEA, and that complaint must remain confidential. </a:t>
            </a:r>
          </a:p>
          <a:p>
            <a:pPr lvl="0"/>
            <a:endParaRPr lang="en-US" sz="16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OSEP Q&amp;A, 2013, C-3</a:t>
            </a:r>
          </a:p>
          <a:p>
            <a:pPr lvl="0"/>
            <a:endParaRPr lang="en-US" sz="16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ABE0CFC-C851-4200-AE85-ED2D8D014F1B}" type="slidenum">
              <a:rPr lang="en-US" smtClean="0"/>
              <a:t>9</a:t>
            </a:fld>
            <a:endParaRPr lang="en-US"/>
          </a:p>
        </p:txBody>
      </p:sp>
    </p:spTree>
    <p:extLst>
      <p:ext uri="{BB962C8B-B14F-4D97-AF65-F5344CB8AC3E}">
        <p14:creationId xmlns:p14="http://schemas.microsoft.com/office/powerpoint/2010/main" val="1047788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10/17/2021</a:t>
            </a:fld>
            <a:endParaRPr lang="en-US"/>
          </a:p>
        </p:txBody>
      </p:sp>
      <p:sp>
        <p:nvSpPr>
          <p:cNvPr id="9" name="Slide Number Placeholder 8"/>
          <p:cNvSpPr>
            <a:spLocks noGrp="1"/>
          </p:cNvSpPr>
          <p:nvPr>
            <p:ph type="sldNum" sz="quarter" idx="11"/>
          </p:nvPr>
        </p:nvSpPr>
        <p:spPr/>
        <p:txBody>
          <a:bodyPr/>
          <a:lstStyle/>
          <a:p>
            <a:fld id="{91974DF9-AD47-4691-BA21-BBFCE3637A9A}" type="slidenum">
              <a:rPr kumimoji="0" lang="en-US" smtClean="0"/>
              <a:pPr eaLnBrk="1" latinLnBrk="0" hangingPunct="1"/>
              <a:t>‹#›</a:t>
            </a:fld>
            <a:endParaRPr kumimoji="0" lang="en-US"/>
          </a:p>
        </p:txBody>
      </p:sp>
      <p:sp>
        <p:nvSpPr>
          <p:cNvPr id="10" name="Footer Placeholder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1974DF9-AD47-4691-BA21-BBFCE3637A9A}" type="slidenum">
              <a:rPr kumimoji="0" lang="en-US" smtClean="0"/>
              <a:pPr eaLnBrk="1" latinLnBrk="0" hangingPunct="1"/>
              <a:t>‹#›</a:t>
            </a:fld>
            <a:endParaRPr kumimoji="0"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kumimoji="0"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eaLnBrk="1" latinLnBrk="0" hangingPunct="1"/>
            <a:fld id="{C699CB88-5E1A-4FAC-892A-60949ACB1F6F}" type="datetimeFigureOut">
              <a:rPr lang="en-US" smtClean="0"/>
              <a:pPr eaLnBrk="1" latinLnBrk="0" hangingPunct="1"/>
              <a:t>10/17/2021</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7800" y="2020647"/>
            <a:ext cx="5257800" cy="461665"/>
          </a:xfrm>
          <a:prstGeom prst="rect">
            <a:avLst/>
          </a:prstGeom>
          <a:noFill/>
        </p:spPr>
        <p:txBody>
          <a:bodyPr wrap="square" rtlCol="0">
            <a:spAutoFit/>
          </a:bodyPr>
          <a:lstStyle/>
          <a:p>
            <a:r>
              <a:rPr lang="en-US" sz="2400" b="1" dirty="0"/>
              <a:t>State Administration of:</a:t>
            </a:r>
          </a:p>
        </p:txBody>
      </p:sp>
      <p:sp>
        <p:nvSpPr>
          <p:cNvPr id="2" name="Title 1"/>
          <p:cNvSpPr>
            <a:spLocks noGrp="1"/>
          </p:cNvSpPr>
          <p:nvPr>
            <p:ph type="ctrTitle"/>
          </p:nvPr>
        </p:nvSpPr>
        <p:spPr>
          <a:xfrm>
            <a:off x="1104900" y="1989005"/>
            <a:ext cx="6934200" cy="2362200"/>
          </a:xfrm>
        </p:spPr>
        <p:txBody>
          <a:bodyPr/>
          <a:lstStyle/>
          <a:p>
            <a:r>
              <a:rPr lang="en-US" sz="4400" dirty="0"/>
              <a:t>I</a:t>
            </a:r>
            <a:r>
              <a:rPr lang="en-US" sz="200" dirty="0"/>
              <a:t> </a:t>
            </a:r>
            <a:r>
              <a:rPr lang="en-US" sz="4400" dirty="0"/>
              <a:t>D</a:t>
            </a:r>
            <a:r>
              <a:rPr lang="en-US" sz="200" dirty="0"/>
              <a:t> </a:t>
            </a:r>
            <a:r>
              <a:rPr lang="en-US" sz="4400" dirty="0"/>
              <a:t>E</a:t>
            </a:r>
            <a:r>
              <a:rPr lang="en-US" sz="200" dirty="0"/>
              <a:t> </a:t>
            </a:r>
            <a:r>
              <a:rPr lang="en-US" sz="4400" dirty="0"/>
              <a:t>A Due Process Complaints and Hearings</a:t>
            </a:r>
          </a:p>
        </p:txBody>
      </p:sp>
      <p:sp>
        <p:nvSpPr>
          <p:cNvPr id="3" name="Subtitle 2"/>
          <p:cNvSpPr>
            <a:spLocks noGrp="1"/>
          </p:cNvSpPr>
          <p:nvPr>
            <p:ph type="subTitle" idx="1"/>
          </p:nvPr>
        </p:nvSpPr>
        <p:spPr>
          <a:xfrm>
            <a:off x="1447800" y="5334000"/>
            <a:ext cx="7010400" cy="1066800"/>
          </a:xfrm>
        </p:spPr>
        <p:txBody>
          <a:bodyPr>
            <a:normAutofit/>
          </a:bodyPr>
          <a:lstStyle/>
          <a:p>
            <a:r>
              <a:rPr lang="en-US" sz="2400" b="1" dirty="0">
                <a:solidFill>
                  <a:schemeClr val="tx1"/>
                </a:solidFill>
              </a:rPr>
              <a:t>34 CFR §§300.507-300.516</a:t>
            </a:r>
          </a:p>
        </p:txBody>
      </p:sp>
      <p:pic>
        <p:nvPicPr>
          <p:cNvPr id="5" name="Picture 4">
            <a:extLst>
              <a:ext uri="{C183D7F6-B498-43B3-948B-1728B52AA6E4}">
                <adec:decorative xmlns:adec="http://schemas.microsoft.com/office/drawing/2017/decorative" xmlns=""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0400" y="6102030"/>
            <a:ext cx="1950889" cy="755970"/>
          </a:xfrm>
          <a:prstGeom prst="rect">
            <a:avLst/>
          </a:prstGeom>
        </p:spPr>
      </p:pic>
    </p:spTree>
    <p:extLst>
      <p:ext uri="{BB962C8B-B14F-4D97-AF65-F5344CB8AC3E}">
        <p14:creationId xmlns:p14="http://schemas.microsoft.com/office/powerpoint/2010/main" val="537892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5 children sit at a table using markers to draw on a map"/>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1400" y="3886200"/>
            <a:ext cx="3302000" cy="2199957"/>
          </a:xfrm>
          <a:prstGeom prst="ellipse">
            <a:avLst/>
          </a:prstGeom>
          <a:ln w="381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2" name="Title 1"/>
          <p:cNvSpPr>
            <a:spLocks noGrp="1"/>
          </p:cNvSpPr>
          <p:nvPr>
            <p:ph type="title"/>
          </p:nvPr>
        </p:nvSpPr>
        <p:spPr/>
        <p:txBody>
          <a:bodyPr/>
          <a:lstStyle/>
          <a:p>
            <a:r>
              <a:rPr lang="en-US" b="1" dirty="0"/>
              <a:t>Stay Put</a:t>
            </a:r>
          </a:p>
        </p:txBody>
      </p:sp>
      <p:sp>
        <p:nvSpPr>
          <p:cNvPr id="3" name="Content Placeholder 2"/>
          <p:cNvSpPr>
            <a:spLocks noGrp="1"/>
          </p:cNvSpPr>
          <p:nvPr>
            <p:ph idx="1"/>
          </p:nvPr>
        </p:nvSpPr>
        <p:spPr>
          <a:xfrm>
            <a:off x="554736" y="1485900"/>
            <a:ext cx="7620000" cy="4800600"/>
          </a:xfrm>
        </p:spPr>
        <p:txBody>
          <a:bodyPr>
            <a:normAutofit/>
          </a:bodyPr>
          <a:lstStyle/>
          <a:p>
            <a:pPr marL="114300" indent="0">
              <a:buNone/>
            </a:pPr>
            <a:r>
              <a:rPr lang="en-US" sz="3200" dirty="0"/>
              <a:t>Unless the State or local agency and the parents of the child agree otherwise, the child involved in the complaint must remain in his or her current educational placement.</a:t>
            </a:r>
          </a:p>
          <a:p>
            <a:pPr marL="114300" indent="0">
              <a:buNone/>
            </a:pPr>
            <a:endParaRPr lang="en-US" sz="3200" dirty="0"/>
          </a:p>
        </p:txBody>
      </p:sp>
      <p:sp>
        <p:nvSpPr>
          <p:cNvPr id="7" name="Title 1"/>
          <p:cNvSpPr txBox="1">
            <a:spLocks/>
          </p:cNvSpPr>
          <p:nvPr/>
        </p:nvSpPr>
        <p:spPr>
          <a:xfrm>
            <a:off x="609600" y="58674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300.518</a:t>
            </a:r>
            <a:endParaRPr lang="en-US" sz="2400" dirty="0"/>
          </a:p>
        </p:txBody>
      </p:sp>
    </p:spTree>
    <p:extLst>
      <p:ext uri="{BB962C8B-B14F-4D97-AF65-F5344CB8AC3E}">
        <p14:creationId xmlns:p14="http://schemas.microsoft.com/office/powerpoint/2010/main" val="516789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Sufficiency of Complaint</a:t>
            </a:r>
            <a:endParaRPr lang="en-US" dirty="0"/>
          </a:p>
        </p:txBody>
      </p:sp>
      <p:sp>
        <p:nvSpPr>
          <p:cNvPr id="6" name="Rectangle 5"/>
          <p:cNvSpPr/>
          <p:nvPr/>
        </p:nvSpPr>
        <p:spPr>
          <a:xfrm>
            <a:off x="457200" y="1727775"/>
            <a:ext cx="7924800" cy="3970318"/>
          </a:xfrm>
          <a:prstGeom prst="rect">
            <a:avLst/>
          </a:prstGeom>
        </p:spPr>
        <p:txBody>
          <a:bodyPr wrap="square">
            <a:spAutoFit/>
          </a:bodyPr>
          <a:lstStyle/>
          <a:p>
            <a:r>
              <a:rPr lang="en-US" sz="2800" dirty="0"/>
              <a:t>The due process complaint must be deemed sufficient, unless the receiving party notifies the other party and the hearing officer in writing, within 15 days of receiving the complaint, that the receiving party believes the complaint does not meet the content requirements in 34 CFR §300.508(b).  </a:t>
            </a:r>
          </a:p>
          <a:p>
            <a:endParaRPr lang="en-US" sz="2800" b="1" dirty="0"/>
          </a:p>
          <a:p>
            <a:r>
              <a:rPr lang="en-US" sz="2800" b="1" dirty="0"/>
              <a:t>The hearing officer then has 5 days to determine if the complaint is sufficient.</a:t>
            </a:r>
          </a:p>
        </p:txBody>
      </p:sp>
      <p:sp>
        <p:nvSpPr>
          <p:cNvPr id="5" name="Title 1"/>
          <p:cNvSpPr txBox="1">
            <a:spLocks/>
          </p:cNvSpPr>
          <p:nvPr/>
        </p:nvSpPr>
        <p:spPr>
          <a:xfrm>
            <a:off x="457200" y="5715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300.508</a:t>
            </a:r>
            <a:endParaRPr lang="en-US" sz="2400" dirty="0"/>
          </a:p>
        </p:txBody>
      </p:sp>
    </p:spTree>
    <p:extLst>
      <p:ext uri="{BB962C8B-B14F-4D97-AF65-F5344CB8AC3E}">
        <p14:creationId xmlns:p14="http://schemas.microsoft.com/office/powerpoint/2010/main" val="3481827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620000" cy="1143000"/>
          </a:xfrm>
        </p:spPr>
        <p:txBody>
          <a:bodyPr/>
          <a:lstStyle/>
          <a:p>
            <a:r>
              <a:rPr lang="en-US" b="1" dirty="0"/>
              <a:t>Resolution Period and Resolution Meeting </a:t>
            </a:r>
          </a:p>
        </p:txBody>
      </p:sp>
      <p:sp>
        <p:nvSpPr>
          <p:cNvPr id="3" name="Content Placeholder 2"/>
          <p:cNvSpPr>
            <a:spLocks noGrp="1"/>
          </p:cNvSpPr>
          <p:nvPr>
            <p:ph idx="1"/>
          </p:nvPr>
        </p:nvSpPr>
        <p:spPr>
          <a:xfrm>
            <a:off x="457200" y="2667000"/>
            <a:ext cx="7620000" cy="3733800"/>
          </a:xfrm>
        </p:spPr>
        <p:txBody>
          <a:bodyPr>
            <a:normAutofit fontScale="70000" lnSpcReduction="20000"/>
          </a:bodyPr>
          <a:lstStyle/>
          <a:p>
            <a:pPr marL="114300" indent="0">
              <a:buNone/>
            </a:pPr>
            <a:r>
              <a:rPr lang="en-US" sz="3200" dirty="0"/>
              <a:t>I</a:t>
            </a:r>
            <a:r>
              <a:rPr lang="en-US" sz="300" dirty="0"/>
              <a:t> </a:t>
            </a:r>
            <a:r>
              <a:rPr lang="en-US" sz="3200" dirty="0"/>
              <a:t>D</a:t>
            </a:r>
            <a:r>
              <a:rPr lang="en-US" sz="300" dirty="0"/>
              <a:t> </a:t>
            </a:r>
            <a:r>
              <a:rPr lang="en-US" sz="3200" dirty="0"/>
              <a:t>E</a:t>
            </a:r>
            <a:r>
              <a:rPr lang="en-US" sz="300" dirty="0"/>
              <a:t> </a:t>
            </a:r>
            <a:r>
              <a:rPr lang="en-US" sz="3200" dirty="0"/>
              <a:t>A provides a 30-day resolution period prior to the initiation of a due process hearing.</a:t>
            </a:r>
          </a:p>
          <a:p>
            <a:pPr marL="114300" indent="0">
              <a:buNone/>
            </a:pPr>
            <a:endParaRPr lang="en-US" sz="3200" dirty="0"/>
          </a:p>
          <a:p>
            <a:pPr marL="114300" indent="0">
              <a:buNone/>
            </a:pPr>
            <a:r>
              <a:rPr lang="en-US" sz="3200" dirty="0"/>
              <a:t>The purpose of the resolution period is to resolve the dispute as early as possible at the local level and to avoid the need for a more costly, adversarial, and time-consuming due process proceeding.</a:t>
            </a:r>
          </a:p>
          <a:p>
            <a:pPr marL="114300" indent="0">
              <a:buNone/>
            </a:pPr>
            <a:endParaRPr lang="en-US" sz="3200" dirty="0"/>
          </a:p>
          <a:p>
            <a:pPr marL="114300" indent="0">
              <a:buNone/>
            </a:pPr>
            <a:r>
              <a:rPr lang="en-US" sz="3200" dirty="0"/>
              <a:t>If a parent files the due process complaint, the </a:t>
            </a:r>
            <a:r>
              <a:rPr kumimoji="0" lang="en-US" sz="2800" b="0" i="0" u="none" strike="noStrike" kern="1200" cap="none" spc="0" normalizeH="0" baseline="0" noProof="0" dirty="0">
                <a:ln>
                  <a:noFill/>
                </a:ln>
                <a:solidFill>
                  <a:srgbClr val="2F2B20"/>
                </a:solidFill>
                <a:effectLst/>
                <a:uLnTx/>
                <a:uFillTx/>
                <a:latin typeface="Calibri"/>
                <a:ea typeface="+mn-ea"/>
                <a:cs typeface="+mn-cs"/>
              </a:rPr>
              <a:t>LE</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A</a:t>
            </a:r>
            <a:r>
              <a:rPr lang="en-US" sz="3200" dirty="0"/>
              <a:t> must convene a resolution meeting within 15 days of receiving the parent’s complaint unless the meeting is waived by both parties.</a:t>
            </a:r>
          </a:p>
        </p:txBody>
      </p:sp>
      <p:sp>
        <p:nvSpPr>
          <p:cNvPr id="5" name="Title 1">
            <a:extLst>
              <a:ext uri="{FF2B5EF4-FFF2-40B4-BE49-F238E27FC236}">
                <a16:creationId xmlns:a16="http://schemas.microsoft.com/office/drawing/2014/main" xmlns="" id="{56E73902-366E-4866-B2D0-776617CE33DA}"/>
              </a:ext>
            </a:extLst>
          </p:cNvPr>
          <p:cNvSpPr txBox="1">
            <a:spLocks/>
          </p:cNvSpPr>
          <p:nvPr/>
        </p:nvSpPr>
        <p:spPr>
          <a:xfrm>
            <a:off x="609600" y="58674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300.510</a:t>
            </a:r>
            <a:endParaRPr lang="en-US" sz="2400" dirty="0"/>
          </a:p>
        </p:txBody>
      </p:sp>
    </p:spTree>
    <p:extLst>
      <p:ext uri="{BB962C8B-B14F-4D97-AF65-F5344CB8AC3E}">
        <p14:creationId xmlns:p14="http://schemas.microsoft.com/office/powerpoint/2010/main" val="2164849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man and woman are having a serious discussion as the woman facing them listens and takes note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9352" y="3857206"/>
            <a:ext cx="3354048" cy="2234635"/>
          </a:xfrm>
          <a:prstGeom prst="ellipse">
            <a:avLst/>
          </a:prstGeom>
          <a:ln w="381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2" name="Title 1"/>
          <p:cNvSpPr>
            <a:spLocks noGrp="1"/>
          </p:cNvSpPr>
          <p:nvPr>
            <p:ph type="title"/>
          </p:nvPr>
        </p:nvSpPr>
        <p:spPr/>
        <p:txBody>
          <a:bodyPr/>
          <a:lstStyle/>
          <a:p>
            <a:r>
              <a:rPr lang="en-US" b="1" dirty="0"/>
              <a:t>Mediation</a:t>
            </a:r>
            <a:endParaRPr lang="en-US" dirty="0"/>
          </a:p>
        </p:txBody>
      </p:sp>
      <p:sp>
        <p:nvSpPr>
          <p:cNvPr id="6" name="Rectangle 5"/>
          <p:cNvSpPr/>
          <p:nvPr/>
        </p:nvSpPr>
        <p:spPr>
          <a:xfrm>
            <a:off x="381000" y="1302662"/>
            <a:ext cx="7924800" cy="2431435"/>
          </a:xfrm>
          <a:prstGeom prst="rect">
            <a:avLst/>
          </a:prstGeom>
        </p:spPr>
        <p:txBody>
          <a:bodyPr wrap="square">
            <a:spAutoFit/>
          </a:bodyPr>
          <a:lstStyle/>
          <a:p>
            <a:pPr lvl="0"/>
            <a:r>
              <a:rPr lang="en-US" sz="3200" dirty="0"/>
              <a:t>Procedures must also be established and implemented to ensure parties to the dispute are allowed to resolve disputes through a mediation process.</a:t>
            </a:r>
            <a:endParaRPr lang="en-US" sz="3200" b="1" dirty="0"/>
          </a:p>
          <a:p>
            <a:pPr lvl="0"/>
            <a:endParaRPr lang="en-US" sz="2400" b="1" dirty="0"/>
          </a:p>
        </p:txBody>
      </p:sp>
      <p:sp>
        <p:nvSpPr>
          <p:cNvPr id="3" name="TextBox 2"/>
          <p:cNvSpPr txBox="1"/>
          <p:nvPr/>
        </p:nvSpPr>
        <p:spPr>
          <a:xfrm>
            <a:off x="381000" y="3962400"/>
            <a:ext cx="4267200" cy="2062103"/>
          </a:xfrm>
          <a:prstGeom prst="rect">
            <a:avLst/>
          </a:prstGeom>
          <a:noFill/>
        </p:spPr>
        <p:txBody>
          <a:bodyPr wrap="square" rtlCol="0">
            <a:spAutoFit/>
          </a:bodyPr>
          <a:lstStyle/>
          <a:p>
            <a:r>
              <a:rPr lang="en-US" sz="3200" dirty="0"/>
              <a:t>Mediation cannot be used to deny or delay a parent’s right to a hearing.</a:t>
            </a:r>
          </a:p>
        </p:txBody>
      </p:sp>
      <p:sp>
        <p:nvSpPr>
          <p:cNvPr id="7" name="Title 1"/>
          <p:cNvSpPr txBox="1">
            <a:spLocks/>
          </p:cNvSpPr>
          <p:nvPr/>
        </p:nvSpPr>
        <p:spPr>
          <a:xfrm>
            <a:off x="609600" y="58674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300.506</a:t>
            </a:r>
            <a:endParaRPr lang="en-US" sz="2400" dirty="0"/>
          </a:p>
        </p:txBody>
      </p:sp>
    </p:spTree>
    <p:extLst>
      <p:ext uri="{BB962C8B-B14F-4D97-AF65-F5344CB8AC3E}">
        <p14:creationId xmlns:p14="http://schemas.microsoft.com/office/powerpoint/2010/main" val="247722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Timeline</a:t>
            </a:r>
            <a:endParaRPr lang="en-US" dirty="0"/>
          </a:p>
        </p:txBody>
      </p:sp>
      <p:sp>
        <p:nvSpPr>
          <p:cNvPr id="3" name="Content Placeholder 2"/>
          <p:cNvSpPr>
            <a:spLocks noGrp="1"/>
          </p:cNvSpPr>
          <p:nvPr>
            <p:ph idx="1"/>
          </p:nvPr>
        </p:nvSpPr>
        <p:spPr>
          <a:xfrm>
            <a:off x="457200" y="1600200"/>
            <a:ext cx="7620000" cy="4572000"/>
          </a:xfrm>
        </p:spPr>
        <p:txBody>
          <a:bodyPr>
            <a:normAutofit lnSpcReduction="10000"/>
          </a:bodyPr>
          <a:lstStyle/>
          <a:p>
            <a:r>
              <a:rPr lang="en-US" sz="3200" dirty="0"/>
              <a:t>The recipient of the complaint must send the other party a response within 10 days of receiving the complaint.</a:t>
            </a:r>
          </a:p>
          <a:p>
            <a:r>
              <a:rPr lang="en-US" sz="3200" dirty="0"/>
              <a:t>A resolution meeting takes place within 15 days of the </a:t>
            </a:r>
            <a:r>
              <a:rPr kumimoji="0" lang="en-US" sz="2800" b="0" i="0" u="none" strike="noStrike" kern="1200" cap="none" spc="0" normalizeH="0" baseline="0" noProof="0" dirty="0">
                <a:ln>
                  <a:noFill/>
                </a:ln>
                <a:solidFill>
                  <a:srgbClr val="2F2B20"/>
                </a:solidFill>
                <a:effectLst/>
                <a:uLnTx/>
                <a:uFillTx/>
                <a:latin typeface="Calibri"/>
                <a:ea typeface="+mn-ea"/>
                <a:cs typeface="+mn-cs"/>
              </a:rPr>
              <a:t>L</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E</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A</a:t>
            </a:r>
            <a:r>
              <a:rPr lang="en-US" sz="3200" dirty="0"/>
              <a:t> receiving a complaint.</a:t>
            </a:r>
          </a:p>
          <a:p>
            <a:r>
              <a:rPr lang="en-US" sz="3200" dirty="0"/>
              <a:t>Hearing begins if complaint is not resolved during the 30-day resolution period.</a:t>
            </a:r>
          </a:p>
          <a:p>
            <a:r>
              <a:rPr lang="en-US" sz="3200" dirty="0"/>
              <a:t>Hearing decision is reached within 45 days of the resolution period ending.</a:t>
            </a:r>
          </a:p>
        </p:txBody>
      </p:sp>
      <p:sp>
        <p:nvSpPr>
          <p:cNvPr id="7" name="Title 1"/>
          <p:cNvSpPr txBox="1">
            <a:spLocks/>
          </p:cNvSpPr>
          <p:nvPr/>
        </p:nvSpPr>
        <p:spPr>
          <a:xfrm>
            <a:off x="304800" y="5715000"/>
            <a:ext cx="79248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300.152</a:t>
            </a:r>
            <a:endParaRPr lang="en-US" sz="2400" dirty="0"/>
          </a:p>
        </p:txBody>
      </p:sp>
    </p:spTree>
    <p:extLst>
      <p:ext uri="{BB962C8B-B14F-4D97-AF65-F5344CB8AC3E}">
        <p14:creationId xmlns:p14="http://schemas.microsoft.com/office/powerpoint/2010/main" val="564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Hearing Officer Qualifications</a:t>
            </a:r>
            <a:endParaRPr lang="en-US" dirty="0"/>
          </a:p>
        </p:txBody>
      </p:sp>
      <p:sp>
        <p:nvSpPr>
          <p:cNvPr id="3" name="Content Placeholder 2"/>
          <p:cNvSpPr>
            <a:spLocks noGrp="1"/>
          </p:cNvSpPr>
          <p:nvPr>
            <p:ph idx="1"/>
          </p:nvPr>
        </p:nvSpPr>
        <p:spPr>
          <a:xfrm>
            <a:off x="490728" y="1558734"/>
            <a:ext cx="7620000" cy="4800600"/>
          </a:xfrm>
        </p:spPr>
        <p:txBody>
          <a:bodyPr>
            <a:normAutofit/>
          </a:bodyPr>
          <a:lstStyle/>
          <a:p>
            <a:pPr marL="114300" indent="0">
              <a:buNone/>
            </a:pPr>
            <a:r>
              <a:rPr lang="en-US" sz="3200" dirty="0"/>
              <a:t>A Hearing Officer must possess knowledge of, and the ability to:</a:t>
            </a:r>
          </a:p>
          <a:p>
            <a:pPr lvl="1"/>
            <a:r>
              <a:rPr lang="en-US" sz="2600" dirty="0"/>
              <a:t>understand the provisions of the </a:t>
            </a:r>
            <a:r>
              <a:rPr lang="en-US" sz="2800" dirty="0"/>
              <a:t>I</a:t>
            </a:r>
            <a:r>
              <a:rPr lang="en-US" sz="200" dirty="0"/>
              <a:t> </a:t>
            </a:r>
            <a:r>
              <a:rPr lang="en-US" sz="2800" dirty="0"/>
              <a:t>D</a:t>
            </a:r>
            <a:r>
              <a:rPr lang="en-US" sz="200" dirty="0"/>
              <a:t> </a:t>
            </a:r>
            <a:r>
              <a:rPr lang="en-US" sz="2800" dirty="0"/>
              <a:t>E</a:t>
            </a:r>
            <a:r>
              <a:rPr lang="en-US" sz="200" dirty="0"/>
              <a:t> </a:t>
            </a:r>
            <a:r>
              <a:rPr lang="en-US" sz="2800" dirty="0"/>
              <a:t>A </a:t>
            </a:r>
            <a:r>
              <a:rPr lang="en-US" sz="2600" dirty="0"/>
              <a:t>, federal and State regulations pertaining to the </a:t>
            </a:r>
            <a:r>
              <a:rPr lang="en-US" sz="2800" dirty="0"/>
              <a:t>I</a:t>
            </a:r>
            <a:r>
              <a:rPr lang="en-US" sz="200" dirty="0"/>
              <a:t> </a:t>
            </a:r>
            <a:r>
              <a:rPr lang="en-US" sz="2800" dirty="0"/>
              <a:t>D</a:t>
            </a:r>
            <a:r>
              <a:rPr lang="en-US" sz="200" dirty="0"/>
              <a:t> </a:t>
            </a:r>
            <a:r>
              <a:rPr lang="en-US" sz="2800" dirty="0"/>
              <a:t>E</a:t>
            </a:r>
            <a:r>
              <a:rPr lang="en-US" sz="200" dirty="0"/>
              <a:t> </a:t>
            </a:r>
            <a:r>
              <a:rPr lang="en-US" sz="2800" dirty="0"/>
              <a:t>A </a:t>
            </a:r>
            <a:r>
              <a:rPr lang="en-US" sz="2600" dirty="0"/>
              <a:t>, and legal interpretations of the </a:t>
            </a:r>
            <a:r>
              <a:rPr lang="en-US" sz="2800" dirty="0"/>
              <a:t>I</a:t>
            </a:r>
            <a:r>
              <a:rPr lang="en-US" sz="200" dirty="0"/>
              <a:t> </a:t>
            </a:r>
            <a:r>
              <a:rPr lang="en-US" sz="2800" dirty="0"/>
              <a:t>D</a:t>
            </a:r>
            <a:r>
              <a:rPr lang="en-US" sz="200" dirty="0"/>
              <a:t> </a:t>
            </a:r>
            <a:r>
              <a:rPr lang="en-US" sz="2800" dirty="0"/>
              <a:t>E</a:t>
            </a:r>
            <a:r>
              <a:rPr lang="en-US" sz="200" dirty="0"/>
              <a:t> </a:t>
            </a:r>
            <a:r>
              <a:rPr lang="en-US" sz="2800" dirty="0"/>
              <a:t>A</a:t>
            </a:r>
            <a:r>
              <a:rPr lang="en-US" sz="2600" dirty="0"/>
              <a:t> by federal and State courts.</a:t>
            </a:r>
          </a:p>
          <a:p>
            <a:pPr lvl="1"/>
            <a:r>
              <a:rPr lang="en-US" sz="2600" dirty="0"/>
              <a:t>conduct hearings in accordance with appropriate, standard legal practice.</a:t>
            </a:r>
          </a:p>
          <a:p>
            <a:pPr lvl="1"/>
            <a:r>
              <a:rPr lang="en-US" sz="2600" dirty="0"/>
              <a:t>render and write decisions in accordance with appropriate, standard legal practice.</a:t>
            </a:r>
          </a:p>
        </p:txBody>
      </p:sp>
      <p:sp>
        <p:nvSpPr>
          <p:cNvPr id="5" name="Title 1"/>
          <p:cNvSpPr txBox="1">
            <a:spLocks/>
          </p:cNvSpPr>
          <p:nvPr/>
        </p:nvSpPr>
        <p:spPr>
          <a:xfrm>
            <a:off x="457200" y="5715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300.511</a:t>
            </a:r>
            <a:endParaRPr lang="en-US" sz="2400" dirty="0"/>
          </a:p>
        </p:txBody>
      </p:sp>
    </p:spTree>
    <p:extLst>
      <p:ext uri="{BB962C8B-B14F-4D97-AF65-F5344CB8AC3E}">
        <p14:creationId xmlns:p14="http://schemas.microsoft.com/office/powerpoint/2010/main" val="1898553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Hearing Officer Impartiality</a:t>
            </a:r>
            <a:endParaRPr lang="en-US" dirty="0"/>
          </a:p>
        </p:txBody>
      </p:sp>
      <p:sp>
        <p:nvSpPr>
          <p:cNvPr id="3" name="Content Placeholder 2"/>
          <p:cNvSpPr>
            <a:spLocks noGrp="1"/>
          </p:cNvSpPr>
          <p:nvPr>
            <p:ph idx="1"/>
          </p:nvPr>
        </p:nvSpPr>
        <p:spPr/>
        <p:txBody>
          <a:bodyPr/>
          <a:lstStyle/>
          <a:p>
            <a:pPr marL="114300" indent="0">
              <a:buNone/>
            </a:pPr>
            <a:r>
              <a:rPr lang="en-US" sz="3200" dirty="0"/>
              <a:t>A Hearing Officer must:</a:t>
            </a:r>
          </a:p>
          <a:p>
            <a:pPr lvl="1"/>
            <a:r>
              <a:rPr lang="en-US" sz="2800" dirty="0"/>
              <a:t>Not be an employee of the S</a:t>
            </a:r>
            <a:r>
              <a:rPr lang="en-US" sz="200" dirty="0"/>
              <a:t> </a:t>
            </a:r>
            <a:r>
              <a:rPr lang="en-US" sz="2800" dirty="0"/>
              <a:t>E</a:t>
            </a:r>
            <a:r>
              <a:rPr lang="en-US" sz="200" dirty="0"/>
              <a:t> </a:t>
            </a:r>
            <a:r>
              <a:rPr lang="en-US" sz="2800" dirty="0"/>
              <a:t>A or the local educational agency involved in the education or care of the child.</a:t>
            </a:r>
            <a:endParaRPr lang="en-US" sz="3600" dirty="0"/>
          </a:p>
          <a:p>
            <a:pPr lvl="1"/>
            <a:r>
              <a:rPr lang="en-US" sz="2800" dirty="0"/>
              <a:t>Not be a person having a personal or professional interest that conflicts with his or her objectivity in the hearing.</a:t>
            </a:r>
            <a:endParaRPr lang="en-US" sz="3600" dirty="0"/>
          </a:p>
        </p:txBody>
      </p:sp>
      <p:sp>
        <p:nvSpPr>
          <p:cNvPr id="5" name="Title 1"/>
          <p:cNvSpPr txBox="1">
            <a:spLocks/>
          </p:cNvSpPr>
          <p:nvPr/>
        </p:nvSpPr>
        <p:spPr>
          <a:xfrm>
            <a:off x="457200" y="5715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300.511</a:t>
            </a:r>
            <a:endParaRPr lang="en-US" sz="2400" dirty="0"/>
          </a:p>
        </p:txBody>
      </p:sp>
    </p:spTree>
    <p:extLst>
      <p:ext uri="{BB962C8B-B14F-4D97-AF65-F5344CB8AC3E}">
        <p14:creationId xmlns:p14="http://schemas.microsoft.com/office/powerpoint/2010/main" val="135044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D14952-B177-464F-A519-9FE00659D378}"/>
              </a:ext>
            </a:extLst>
          </p:cNvPr>
          <p:cNvSpPr>
            <a:spLocks noGrp="1"/>
          </p:cNvSpPr>
          <p:nvPr>
            <p:ph type="title"/>
          </p:nvPr>
        </p:nvSpPr>
        <p:spPr/>
        <p:txBody>
          <a:bodyPr/>
          <a:lstStyle/>
          <a:p>
            <a:r>
              <a:rPr lang="en-US" b="1" dirty="0"/>
              <a:t>Hearing Decisions</a:t>
            </a:r>
          </a:p>
        </p:txBody>
      </p:sp>
      <p:sp>
        <p:nvSpPr>
          <p:cNvPr id="4" name="Rectangle 3">
            <a:extLst>
              <a:ext uri="{FF2B5EF4-FFF2-40B4-BE49-F238E27FC236}">
                <a16:creationId xmlns:a16="http://schemas.microsoft.com/office/drawing/2014/main" xmlns="" id="{F729B900-E297-4EA7-914E-4AF545AF22E4}"/>
              </a:ext>
            </a:extLst>
          </p:cNvPr>
          <p:cNvSpPr/>
          <p:nvPr/>
        </p:nvSpPr>
        <p:spPr>
          <a:xfrm>
            <a:off x="914400" y="1663068"/>
            <a:ext cx="5943600" cy="3036344"/>
          </a:xfrm>
          <a:prstGeom prst="rect">
            <a:avLst/>
          </a:prstGeom>
        </p:spPr>
        <p:txBody>
          <a:bodyPr wrap="square">
            <a:spAutoFit/>
          </a:bodyPr>
          <a:lstStyle/>
          <a:p>
            <a:pPr>
              <a:lnSpc>
                <a:spcPct val="115000"/>
              </a:lnSpc>
              <a:spcAft>
                <a:spcPts val="1000"/>
              </a:spcAft>
            </a:pPr>
            <a:r>
              <a:rPr lang="en-US" sz="2800" dirty="0"/>
              <a:t>A due process hearing decision can address a change or refusal to change the identification, evaluation, educational placement or provision of a free, appropriate, public education (FAPE).</a:t>
            </a:r>
          </a:p>
        </p:txBody>
      </p:sp>
      <p:sp>
        <p:nvSpPr>
          <p:cNvPr id="5" name="Title 1">
            <a:extLst>
              <a:ext uri="{FF2B5EF4-FFF2-40B4-BE49-F238E27FC236}">
                <a16:creationId xmlns:a16="http://schemas.microsoft.com/office/drawing/2014/main" xmlns="" id="{1631B732-B247-4284-8893-5CB68D094832}"/>
              </a:ext>
            </a:extLst>
          </p:cNvPr>
          <p:cNvSpPr txBox="1">
            <a:spLocks/>
          </p:cNvSpPr>
          <p:nvPr/>
        </p:nvSpPr>
        <p:spPr>
          <a:xfrm>
            <a:off x="457200" y="5715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300.507 (a) (1)</a:t>
            </a:r>
            <a:endParaRPr lang="en-US" sz="2400" dirty="0"/>
          </a:p>
        </p:txBody>
      </p:sp>
    </p:spTree>
    <p:extLst>
      <p:ext uri="{BB962C8B-B14F-4D97-AF65-F5344CB8AC3E}">
        <p14:creationId xmlns:p14="http://schemas.microsoft.com/office/powerpoint/2010/main" val="309203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FAPE Decisions</a:t>
            </a:r>
            <a:endParaRPr lang="en-US" dirty="0"/>
          </a:p>
        </p:txBody>
      </p:sp>
      <p:sp>
        <p:nvSpPr>
          <p:cNvPr id="6" name="Rectangle 5"/>
          <p:cNvSpPr/>
          <p:nvPr/>
        </p:nvSpPr>
        <p:spPr>
          <a:xfrm>
            <a:off x="316230" y="1279624"/>
            <a:ext cx="7924800" cy="5570756"/>
          </a:xfrm>
          <a:prstGeom prst="rect">
            <a:avLst/>
          </a:prstGeom>
        </p:spPr>
        <p:txBody>
          <a:bodyPr wrap="square">
            <a:spAutoFit/>
          </a:bodyPr>
          <a:lstStyle/>
          <a:p>
            <a:pPr lvl="0"/>
            <a:r>
              <a:rPr lang="en-US" sz="2800" dirty="0"/>
              <a:t>Decisions of whether a child received FAPE must be based on substantive grounds. </a:t>
            </a:r>
          </a:p>
          <a:p>
            <a:pPr lvl="0"/>
            <a:endParaRPr lang="en-US" sz="2800" dirty="0"/>
          </a:p>
          <a:p>
            <a:pPr lvl="0"/>
            <a:r>
              <a:rPr lang="en-US" sz="2800" dirty="0"/>
              <a:t>In matters alleging a procedural violation, a hearing officer may find that a child did not receive FAPE only if the procedural inadequacies:</a:t>
            </a:r>
            <a:endParaRPr lang="en-US" sz="3600" dirty="0"/>
          </a:p>
          <a:p>
            <a:pPr marL="742950" lvl="1" indent="-285750">
              <a:buFont typeface="Arial" panose="020B0604020202020204" pitchFamily="34" charset="0"/>
              <a:buChar char="•"/>
            </a:pPr>
            <a:r>
              <a:rPr lang="en-US" sz="2800" dirty="0"/>
              <a:t>Impeded the child's right to FAPE</a:t>
            </a:r>
            <a:endParaRPr lang="en-US" sz="3600" dirty="0"/>
          </a:p>
          <a:p>
            <a:pPr marL="742950" lvl="1" indent="-285750">
              <a:buFont typeface="Arial" panose="020B0604020202020204" pitchFamily="34" charset="0"/>
              <a:buChar char="•"/>
            </a:pPr>
            <a:r>
              <a:rPr lang="en-US" sz="2800" dirty="0"/>
              <a:t>Significantly impeded the parent's opportunity to participate in the decision-making process regarding the provision of FAPE</a:t>
            </a:r>
          </a:p>
          <a:p>
            <a:pPr marL="742950" lvl="1" indent="-285750">
              <a:buFont typeface="Arial" panose="020B0604020202020204" pitchFamily="34" charset="0"/>
              <a:buChar char="•"/>
            </a:pPr>
            <a:r>
              <a:rPr lang="en-US" sz="2800" dirty="0"/>
              <a:t>Caused a deprivation of educational benefit</a:t>
            </a:r>
            <a:endParaRPr lang="en-US" sz="3600" dirty="0"/>
          </a:p>
          <a:p>
            <a:pPr lvl="0"/>
            <a:endParaRPr lang="en-US" sz="2400" dirty="0"/>
          </a:p>
          <a:p>
            <a:endParaRPr lang="en-US" sz="2400" b="1" dirty="0"/>
          </a:p>
        </p:txBody>
      </p:sp>
      <p:sp>
        <p:nvSpPr>
          <p:cNvPr id="7" name="Title 1"/>
          <p:cNvSpPr txBox="1">
            <a:spLocks/>
          </p:cNvSpPr>
          <p:nvPr/>
        </p:nvSpPr>
        <p:spPr>
          <a:xfrm>
            <a:off x="304800" y="5715000"/>
            <a:ext cx="79248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300.513</a:t>
            </a:r>
            <a:endParaRPr lang="en-US" sz="2400" dirty="0"/>
          </a:p>
        </p:txBody>
      </p:sp>
    </p:spTree>
    <p:extLst>
      <p:ext uri="{BB962C8B-B14F-4D97-AF65-F5344CB8AC3E}">
        <p14:creationId xmlns:p14="http://schemas.microsoft.com/office/powerpoint/2010/main" val="4046935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omputer screen shows a website with a user portal for adding a post to the pag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0"/>
            <a:ext cx="4082927" cy="2720888"/>
          </a:xfrm>
          <a:prstGeom prst="rect">
            <a:avLst/>
          </a:prstGeom>
          <a:ln w="38100">
            <a:solidFill>
              <a:schemeClr val="tx2">
                <a:lumMod val="75000"/>
              </a:schemeClr>
            </a:solidFill>
          </a:ln>
        </p:spPr>
      </p:pic>
      <p:sp>
        <p:nvSpPr>
          <p:cNvPr id="2" name="Title 1"/>
          <p:cNvSpPr>
            <a:spLocks noGrp="1"/>
          </p:cNvSpPr>
          <p:nvPr>
            <p:ph type="title"/>
          </p:nvPr>
        </p:nvSpPr>
        <p:spPr/>
        <p:txBody>
          <a:bodyPr/>
          <a:lstStyle/>
          <a:p>
            <a:r>
              <a:rPr lang="en-US" b="1" dirty="0"/>
              <a:t>Making Decisions Public</a:t>
            </a:r>
            <a:endParaRPr lang="en-US" dirty="0"/>
          </a:p>
        </p:txBody>
      </p:sp>
      <p:sp>
        <p:nvSpPr>
          <p:cNvPr id="3" name="Content Placeholder 2"/>
          <p:cNvSpPr>
            <a:spLocks noGrp="1"/>
          </p:cNvSpPr>
          <p:nvPr>
            <p:ph idx="1"/>
          </p:nvPr>
        </p:nvSpPr>
        <p:spPr>
          <a:xfrm>
            <a:off x="4572000" y="2282952"/>
            <a:ext cx="3810000" cy="2974848"/>
          </a:xfrm>
        </p:spPr>
        <p:txBody>
          <a:bodyPr>
            <a:normAutofit/>
          </a:bodyPr>
          <a:lstStyle/>
          <a:p>
            <a:pPr marL="114300" lvl="0" indent="0">
              <a:buNone/>
            </a:pPr>
            <a:r>
              <a:rPr lang="en-US" sz="2800" dirty="0"/>
              <a:t>Findings and decisions must be made available to the advisory panel and general public after deleting any personally identifiable information.</a:t>
            </a:r>
          </a:p>
        </p:txBody>
      </p:sp>
      <p:sp>
        <p:nvSpPr>
          <p:cNvPr id="7" name="Title 1"/>
          <p:cNvSpPr txBox="1">
            <a:spLocks/>
          </p:cNvSpPr>
          <p:nvPr/>
        </p:nvSpPr>
        <p:spPr>
          <a:xfrm>
            <a:off x="304800" y="5715000"/>
            <a:ext cx="79248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300.513</a:t>
            </a:r>
            <a:endParaRPr lang="en-US" sz="2400" dirty="0"/>
          </a:p>
        </p:txBody>
      </p:sp>
    </p:spTree>
    <p:extLst>
      <p:ext uri="{BB962C8B-B14F-4D97-AF65-F5344CB8AC3E}">
        <p14:creationId xmlns:p14="http://schemas.microsoft.com/office/powerpoint/2010/main" val="2182172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Disclaimer</a:t>
            </a:r>
          </a:p>
        </p:txBody>
      </p:sp>
      <p:sp>
        <p:nvSpPr>
          <p:cNvPr id="3" name="Content Placeholder 2"/>
          <p:cNvSpPr>
            <a:spLocks noGrp="1"/>
          </p:cNvSpPr>
          <p:nvPr>
            <p:ph idx="1"/>
          </p:nvPr>
        </p:nvSpPr>
        <p:spPr/>
        <p:txBody>
          <a:bodyPr>
            <a:normAutofit/>
          </a:bodyPr>
          <a:lstStyle/>
          <a:p>
            <a:pPr marL="114300" indent="0">
              <a:buNone/>
            </a:pPr>
            <a:r>
              <a:rPr lang="en-US" sz="2800" dirty="0"/>
              <a:t>This resource is not intended to interpret, modify, replace requirements of federal or State law, or serve as a definitive treatment of the regulations. Application of information presented may be affected by State statutes, regulations, departmental and local policies, and any new guidance not issued at the time of this publication. </a:t>
            </a:r>
          </a:p>
        </p:txBody>
      </p:sp>
    </p:spTree>
    <p:extLst>
      <p:ext uri="{BB962C8B-B14F-4D97-AF65-F5344CB8AC3E}">
        <p14:creationId xmlns:p14="http://schemas.microsoft.com/office/powerpoint/2010/main" val="689487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570C5-97DB-4447-A483-D4A2D4206050}"/>
              </a:ext>
            </a:extLst>
          </p:cNvPr>
          <p:cNvSpPr>
            <a:spLocks noGrp="1"/>
          </p:cNvSpPr>
          <p:nvPr>
            <p:ph type="title"/>
          </p:nvPr>
        </p:nvSpPr>
        <p:spPr>
          <a:xfrm>
            <a:off x="457200" y="457200"/>
            <a:ext cx="7620000" cy="1143000"/>
          </a:xfrm>
        </p:spPr>
        <p:txBody>
          <a:bodyPr/>
          <a:lstStyle/>
          <a:p>
            <a:r>
              <a:rPr lang="en-US" b="1" dirty="0"/>
              <a:t>One-tiered and Two-tiered Due Process Systems </a:t>
            </a:r>
          </a:p>
        </p:txBody>
      </p:sp>
      <p:sp>
        <p:nvSpPr>
          <p:cNvPr id="3" name="Content Placeholder 2">
            <a:extLst>
              <a:ext uri="{FF2B5EF4-FFF2-40B4-BE49-F238E27FC236}">
                <a16:creationId xmlns:a16="http://schemas.microsoft.com/office/drawing/2014/main" xmlns="" id="{01E800B1-5A71-4798-BFE6-7BB9C63036EA}"/>
              </a:ext>
            </a:extLst>
          </p:cNvPr>
          <p:cNvSpPr>
            <a:spLocks noGrp="1"/>
          </p:cNvSpPr>
          <p:nvPr>
            <p:ph idx="1"/>
          </p:nvPr>
        </p:nvSpPr>
        <p:spPr>
          <a:xfrm>
            <a:off x="457200" y="2286000"/>
            <a:ext cx="7620000" cy="4800600"/>
          </a:xfrm>
        </p:spPr>
        <p:txBody>
          <a:bodyPr/>
          <a:lstStyle/>
          <a:p>
            <a:pPr marL="114300" indent="0">
              <a:buNone/>
            </a:pPr>
            <a:r>
              <a:rPr lang="en-US" sz="2800" dirty="0"/>
              <a:t>States may adopt a one-tiered or two-tiered due process system. </a:t>
            </a:r>
          </a:p>
          <a:p>
            <a:pPr marL="114300" indent="0">
              <a:buNone/>
            </a:pPr>
            <a:endParaRPr lang="en-US" sz="2800" dirty="0"/>
          </a:p>
          <a:p>
            <a:r>
              <a:rPr lang="en-US" sz="2800" dirty="0"/>
              <a:t>In a one-tiered system, appeals are brought directly to federal or State court. </a:t>
            </a:r>
          </a:p>
          <a:p>
            <a:pPr marL="114300" indent="0">
              <a:buNone/>
            </a:pPr>
            <a:endParaRPr lang="en-US" sz="2800" dirty="0"/>
          </a:p>
          <a:p>
            <a:r>
              <a:rPr lang="en-US" sz="2800" dirty="0"/>
              <a:t>In a two-tiered system, an aggrieved party may appeal the public agency’s decision to the </a:t>
            </a:r>
            <a:r>
              <a:rPr kumimoji="0" lang="en-US" sz="2800" b="0" i="0" u="none" strike="noStrike" kern="1200" cap="none" spc="0" normalizeH="0" baseline="0" noProof="0" dirty="0">
                <a:ln>
                  <a:noFill/>
                </a:ln>
                <a:solidFill>
                  <a:srgbClr val="2F2B20"/>
                </a:solidFill>
                <a:effectLst/>
                <a:uLnTx/>
                <a:uFillTx/>
                <a:latin typeface="Calibri"/>
                <a:ea typeface="+mn-ea"/>
                <a:cs typeface="+mn-cs"/>
              </a:rPr>
              <a:t>S</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E</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A </a:t>
            </a:r>
            <a:r>
              <a:rPr lang="en-US" sz="2800" dirty="0"/>
              <a:t>.</a:t>
            </a:r>
          </a:p>
          <a:p>
            <a:endParaRPr lang="en-US" dirty="0"/>
          </a:p>
        </p:txBody>
      </p:sp>
      <p:sp>
        <p:nvSpPr>
          <p:cNvPr id="4" name="Title 1">
            <a:extLst>
              <a:ext uri="{FF2B5EF4-FFF2-40B4-BE49-F238E27FC236}">
                <a16:creationId xmlns:a16="http://schemas.microsoft.com/office/drawing/2014/main" xmlns="" id="{CD53DA27-7A7A-40FA-ADA8-A0A032B757BC}"/>
              </a:ext>
            </a:extLst>
          </p:cNvPr>
          <p:cNvSpPr txBox="1">
            <a:spLocks/>
          </p:cNvSpPr>
          <p:nvPr/>
        </p:nvSpPr>
        <p:spPr>
          <a:xfrm>
            <a:off x="457200" y="5943600"/>
            <a:ext cx="79248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  300.514 and 300.516</a:t>
            </a:r>
            <a:endParaRPr lang="en-US" sz="2400" dirty="0"/>
          </a:p>
        </p:txBody>
      </p:sp>
    </p:spTree>
    <p:extLst>
      <p:ext uri="{BB962C8B-B14F-4D97-AF65-F5344CB8AC3E}">
        <p14:creationId xmlns:p14="http://schemas.microsoft.com/office/powerpoint/2010/main" val="1116948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630"/>
            <a:ext cx="7620000" cy="1143000"/>
          </a:xfrm>
        </p:spPr>
        <p:txBody>
          <a:bodyPr/>
          <a:lstStyle/>
          <a:p>
            <a:r>
              <a:rPr lang="en-US" b="1" dirty="0"/>
              <a:t>Appealing Decisions</a:t>
            </a:r>
            <a:endParaRPr lang="en-US" dirty="0"/>
          </a:p>
        </p:txBody>
      </p:sp>
      <p:sp>
        <p:nvSpPr>
          <p:cNvPr id="3" name="Content Placeholder 2"/>
          <p:cNvSpPr>
            <a:spLocks noGrp="1"/>
          </p:cNvSpPr>
          <p:nvPr>
            <p:ph idx="1"/>
          </p:nvPr>
        </p:nvSpPr>
        <p:spPr>
          <a:xfrm>
            <a:off x="457200" y="1219200"/>
            <a:ext cx="7620000" cy="5181600"/>
          </a:xfrm>
        </p:spPr>
        <p:txBody>
          <a:bodyPr>
            <a:normAutofit/>
          </a:bodyPr>
          <a:lstStyle/>
          <a:p>
            <a:r>
              <a:rPr lang="en-US" sz="2800" dirty="0"/>
              <a:t>In a one-tiered system, decisions are final, except that any party involved in the hearing may appeal the decision in a civil action.</a:t>
            </a:r>
          </a:p>
          <a:p>
            <a:r>
              <a:rPr lang="en-US" sz="2800" dirty="0"/>
              <a:t>In a two-tiered system, the decision made by the </a:t>
            </a:r>
            <a:r>
              <a:rPr lang="en-US" sz="2800" dirty="0">
                <a:solidFill>
                  <a:srgbClr val="FF0000"/>
                </a:solidFill>
              </a:rPr>
              <a:t> </a:t>
            </a:r>
            <a:r>
              <a:rPr lang="en-US" sz="2800" dirty="0"/>
              <a:t>hearing officer is final, except that any party involved in the hearing may appeal the decision to the </a:t>
            </a:r>
            <a:r>
              <a:rPr kumimoji="0" lang="en-US" sz="2800" b="0" i="0" u="none" strike="noStrike" kern="1200" cap="none" spc="0" normalizeH="0" baseline="0" noProof="0" dirty="0">
                <a:ln>
                  <a:noFill/>
                </a:ln>
                <a:solidFill>
                  <a:srgbClr val="2F2B20"/>
                </a:solidFill>
                <a:effectLst/>
                <a:uLnTx/>
                <a:uFillTx/>
                <a:latin typeface="Calibri"/>
                <a:ea typeface="+mn-ea"/>
                <a:cs typeface="+mn-cs"/>
              </a:rPr>
              <a:t>S</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E</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A</a:t>
            </a:r>
            <a:r>
              <a:rPr lang="en-US" sz="2800" dirty="0"/>
              <a:t> review officer, and then appeal the decision in a civil action.  </a:t>
            </a:r>
          </a:p>
          <a:p>
            <a:r>
              <a:rPr lang="en-US" sz="2800" dirty="0"/>
              <a:t>The appeal to court must be brought within 90 days of the decision unless a state has a specific time limit for bringing a civil action under Part B. </a:t>
            </a:r>
          </a:p>
          <a:p>
            <a:endParaRPr lang="en-US" sz="3200" dirty="0"/>
          </a:p>
        </p:txBody>
      </p:sp>
      <p:sp>
        <p:nvSpPr>
          <p:cNvPr id="6" name="Title 1"/>
          <p:cNvSpPr txBox="1">
            <a:spLocks/>
          </p:cNvSpPr>
          <p:nvPr/>
        </p:nvSpPr>
        <p:spPr>
          <a:xfrm>
            <a:off x="457200" y="5943600"/>
            <a:ext cx="79248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  300.514 and 300.516</a:t>
            </a:r>
            <a:endParaRPr lang="en-US" sz="2400" dirty="0"/>
          </a:p>
        </p:txBody>
      </p:sp>
    </p:spTree>
    <p:extLst>
      <p:ext uri="{BB962C8B-B14F-4D97-AF65-F5344CB8AC3E}">
        <p14:creationId xmlns:p14="http://schemas.microsoft.com/office/powerpoint/2010/main" val="2031663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F23C97-E896-45BB-BF66-E7128B32808D}"/>
              </a:ext>
            </a:extLst>
          </p:cNvPr>
          <p:cNvSpPr>
            <a:spLocks noGrp="1"/>
          </p:cNvSpPr>
          <p:nvPr>
            <p:ph type="title"/>
          </p:nvPr>
        </p:nvSpPr>
        <p:spPr/>
        <p:txBody>
          <a:bodyPr/>
          <a:lstStyle/>
          <a:p>
            <a:r>
              <a:rPr lang="en-US" b="1" dirty="0"/>
              <a:t>Enforcing Hearing Decisions</a:t>
            </a:r>
          </a:p>
        </p:txBody>
      </p:sp>
      <p:sp>
        <p:nvSpPr>
          <p:cNvPr id="3" name="Content Placeholder 2">
            <a:extLst>
              <a:ext uri="{FF2B5EF4-FFF2-40B4-BE49-F238E27FC236}">
                <a16:creationId xmlns:a16="http://schemas.microsoft.com/office/drawing/2014/main" xmlns="" id="{A20E3BBB-E732-412F-BF64-82F82966415B}"/>
              </a:ext>
            </a:extLst>
          </p:cNvPr>
          <p:cNvSpPr>
            <a:spLocks noGrp="1"/>
          </p:cNvSpPr>
          <p:nvPr>
            <p:ph idx="1"/>
          </p:nvPr>
        </p:nvSpPr>
        <p:spPr/>
        <p:txBody>
          <a:bodyPr/>
          <a:lstStyle/>
          <a:p>
            <a:r>
              <a:rPr lang="en-US" sz="2400" dirty="0"/>
              <a:t>The State must have procedures and practices that ensure that all corrective actions that a due process hearing officer specifies in a due process hearing decision are implemented</a:t>
            </a:r>
          </a:p>
          <a:p>
            <a:endParaRPr lang="en-US" sz="2400" dirty="0"/>
          </a:p>
          <a:p>
            <a:r>
              <a:rPr lang="en-US" sz="2400" dirty="0"/>
              <a:t>A party may file an administrative complaint alleging that a due process hearing decision is not being implemented.</a:t>
            </a:r>
          </a:p>
          <a:p>
            <a:endParaRPr lang="en-US" sz="2400" dirty="0"/>
          </a:p>
          <a:p>
            <a:r>
              <a:rPr lang="en-US" sz="2400" dirty="0"/>
              <a:t>The Courts have also allowed judicial action to enforce a decision.</a:t>
            </a:r>
          </a:p>
          <a:p>
            <a:endParaRPr lang="en-US" dirty="0"/>
          </a:p>
        </p:txBody>
      </p:sp>
    </p:spTree>
    <p:extLst>
      <p:ext uri="{BB962C8B-B14F-4D97-AF65-F5344CB8AC3E}">
        <p14:creationId xmlns:p14="http://schemas.microsoft.com/office/powerpoint/2010/main" val="376895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woman in a black judge's robe sits in a law library writing at a desk covered with lawbooks and a scales of justice.."/>
          <p:cNvPicPr>
            <a:picLocks noChangeAspect="1"/>
          </p:cNvPicPr>
          <p:nvPr/>
        </p:nvPicPr>
        <p:blipFill rotWithShape="1">
          <a:blip r:embed="rId3" cstate="print">
            <a:extLst>
              <a:ext uri="{28A0092B-C50C-407E-A947-70E740481C1C}">
                <a14:useLocalDpi xmlns:a14="http://schemas.microsoft.com/office/drawing/2010/main" val="0"/>
              </a:ext>
            </a:extLst>
          </a:blip>
          <a:srcRect l="15214" r="7362"/>
          <a:stretch/>
        </p:blipFill>
        <p:spPr>
          <a:xfrm>
            <a:off x="2971800" y="1371600"/>
            <a:ext cx="2438400" cy="209826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itle 1"/>
          <p:cNvSpPr>
            <a:spLocks noGrp="1"/>
          </p:cNvSpPr>
          <p:nvPr>
            <p:ph type="title"/>
          </p:nvPr>
        </p:nvSpPr>
        <p:spPr>
          <a:xfrm>
            <a:off x="457200" y="274638"/>
            <a:ext cx="8001000" cy="411162"/>
          </a:xfrm>
        </p:spPr>
        <p:txBody>
          <a:bodyPr/>
          <a:lstStyle/>
          <a:p>
            <a:r>
              <a:rPr lang="en-US" b="1" dirty="0"/>
              <a:t/>
            </a:r>
            <a:br>
              <a:rPr lang="en-US" b="1" dirty="0"/>
            </a:br>
            <a:r>
              <a:rPr lang="en-US" b="1" dirty="0"/>
              <a:t>Requesting A Due Process Hearing </a:t>
            </a:r>
          </a:p>
        </p:txBody>
      </p:sp>
      <p:sp>
        <p:nvSpPr>
          <p:cNvPr id="3" name="Content Placeholder 2"/>
          <p:cNvSpPr>
            <a:spLocks noGrp="1"/>
          </p:cNvSpPr>
          <p:nvPr>
            <p:ph idx="1"/>
          </p:nvPr>
        </p:nvSpPr>
        <p:spPr>
          <a:xfrm>
            <a:off x="304800" y="3810000"/>
            <a:ext cx="8001000" cy="3505200"/>
          </a:xfrm>
        </p:spPr>
        <p:txBody>
          <a:bodyPr>
            <a:normAutofit/>
          </a:bodyPr>
          <a:lstStyle/>
          <a:p>
            <a:pPr marL="114300" indent="0">
              <a:buNone/>
            </a:pPr>
            <a:r>
              <a:rPr lang="en-US" sz="3200" dirty="0"/>
              <a:t>In order to request a due process hearing under the I</a:t>
            </a:r>
            <a:r>
              <a:rPr lang="en-US" sz="300" dirty="0"/>
              <a:t> </a:t>
            </a:r>
            <a:r>
              <a:rPr lang="en-US" sz="3200" dirty="0"/>
              <a:t>D</a:t>
            </a:r>
            <a:r>
              <a:rPr lang="en-US" sz="300" dirty="0"/>
              <a:t> </a:t>
            </a:r>
            <a:r>
              <a:rPr lang="en-US" sz="3200" dirty="0"/>
              <a:t>E</a:t>
            </a:r>
            <a:r>
              <a:rPr lang="en-US" sz="300" dirty="0"/>
              <a:t> </a:t>
            </a:r>
            <a:r>
              <a:rPr lang="en-US" sz="3200" dirty="0"/>
              <a:t>A , a parent or a public agency, or the attorney representing the party, first must file a due process complaint consistent with 34 CFR §§300.507 and 300.508. </a:t>
            </a:r>
          </a:p>
        </p:txBody>
      </p:sp>
    </p:spTree>
    <p:extLst>
      <p:ext uri="{BB962C8B-B14F-4D97-AF65-F5344CB8AC3E}">
        <p14:creationId xmlns:p14="http://schemas.microsoft.com/office/powerpoint/2010/main" val="567364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Statute of Limitations</a:t>
            </a:r>
            <a:endParaRPr lang="en-US" dirty="0"/>
          </a:p>
        </p:txBody>
      </p:sp>
      <p:sp>
        <p:nvSpPr>
          <p:cNvPr id="6" name="Rectangle 5"/>
          <p:cNvSpPr/>
          <p:nvPr/>
        </p:nvSpPr>
        <p:spPr>
          <a:xfrm>
            <a:off x="381000" y="1302662"/>
            <a:ext cx="7924800" cy="4031873"/>
          </a:xfrm>
          <a:prstGeom prst="rect">
            <a:avLst/>
          </a:prstGeom>
        </p:spPr>
        <p:txBody>
          <a:bodyPr wrap="square">
            <a:spAutoFit/>
          </a:bodyPr>
          <a:lstStyle/>
          <a:p>
            <a:pPr lvl="0"/>
            <a:r>
              <a:rPr lang="en-US" sz="3200" dirty="0"/>
              <a:t>The Alleged violation </a:t>
            </a:r>
            <a:r>
              <a:rPr lang="en-US" sz="3200" b="1" dirty="0"/>
              <a:t>must not have occurred more than two years prior</a:t>
            </a:r>
            <a:r>
              <a:rPr lang="en-US" sz="3200" dirty="0"/>
              <a:t> to the date that the parent or public agency knew or should have known about the alleged action that forms the basis of the due process complaint. </a:t>
            </a:r>
          </a:p>
          <a:p>
            <a:pPr lvl="0"/>
            <a:endParaRPr lang="en-US" sz="3200" b="1" dirty="0"/>
          </a:p>
          <a:p>
            <a:pPr lvl="0"/>
            <a:r>
              <a:rPr lang="en-US" sz="3200" dirty="0"/>
              <a:t>States may, however, adopt explicit time limitations for filing a due process complaint.</a:t>
            </a:r>
            <a:endParaRPr lang="en-US" sz="2400" dirty="0"/>
          </a:p>
        </p:txBody>
      </p:sp>
      <p:sp>
        <p:nvSpPr>
          <p:cNvPr id="7" name="Title 1"/>
          <p:cNvSpPr txBox="1">
            <a:spLocks/>
          </p:cNvSpPr>
          <p:nvPr/>
        </p:nvSpPr>
        <p:spPr>
          <a:xfrm>
            <a:off x="304800" y="5715000"/>
            <a:ext cx="79248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300.507</a:t>
            </a:r>
            <a:endParaRPr lang="en-US" sz="2400" dirty="0"/>
          </a:p>
        </p:txBody>
      </p:sp>
    </p:spTree>
    <p:extLst>
      <p:ext uri="{BB962C8B-B14F-4D97-AF65-F5344CB8AC3E}">
        <p14:creationId xmlns:p14="http://schemas.microsoft.com/office/powerpoint/2010/main" val="1313701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can File</a:t>
            </a:r>
          </a:p>
        </p:txBody>
      </p:sp>
      <p:sp>
        <p:nvSpPr>
          <p:cNvPr id="5" name="Content Placeholder 4"/>
          <p:cNvSpPr>
            <a:spLocks noGrp="1"/>
          </p:cNvSpPr>
          <p:nvPr>
            <p:ph idx="1"/>
          </p:nvPr>
        </p:nvSpPr>
        <p:spPr/>
        <p:txBody>
          <a:bodyPr>
            <a:normAutofit/>
          </a:bodyPr>
          <a:lstStyle/>
          <a:p>
            <a:pPr marL="114300" indent="0">
              <a:buNone/>
            </a:pPr>
            <a:r>
              <a:rPr lang="en-US" sz="3200" b="1" dirty="0"/>
              <a:t>A parent* or a public agency </a:t>
            </a:r>
            <a:r>
              <a:rPr lang="en-US" sz="3200" dirty="0"/>
              <a:t>may file a due process complaint to request a due process hearing on any matter relating to the identification, evaluation, or educational placement of a child with a disability or the provision of FAPE to the child. </a:t>
            </a:r>
          </a:p>
          <a:p>
            <a:pPr marL="114300" indent="0">
              <a:buNone/>
            </a:pPr>
            <a:endParaRPr lang="en-US" sz="3200" dirty="0"/>
          </a:p>
          <a:p>
            <a:pPr marL="114300" indent="0">
              <a:buNone/>
            </a:pPr>
            <a:r>
              <a:rPr lang="en-US" sz="3200" i="1" dirty="0"/>
              <a:t>* Or an adult student whose rights have transferred</a:t>
            </a:r>
          </a:p>
        </p:txBody>
      </p:sp>
      <p:sp>
        <p:nvSpPr>
          <p:cNvPr id="4" name="Title 1"/>
          <p:cNvSpPr txBox="1">
            <a:spLocks/>
          </p:cNvSpPr>
          <p:nvPr/>
        </p:nvSpPr>
        <p:spPr>
          <a:xfrm>
            <a:off x="304800" y="5715000"/>
            <a:ext cx="78486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300.507</a:t>
            </a:r>
            <a:endParaRPr lang="en-US" sz="2400" dirty="0"/>
          </a:p>
        </p:txBody>
      </p:sp>
    </p:spTree>
    <p:extLst>
      <p:ext uri="{BB962C8B-B14F-4D97-AF65-F5344CB8AC3E}">
        <p14:creationId xmlns:p14="http://schemas.microsoft.com/office/powerpoint/2010/main" val="65466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2B4B92-C470-4F73-ACF3-0F490EEF1860}"/>
              </a:ext>
            </a:extLst>
          </p:cNvPr>
          <p:cNvSpPr>
            <a:spLocks noGrp="1"/>
          </p:cNvSpPr>
          <p:nvPr>
            <p:ph type="title"/>
          </p:nvPr>
        </p:nvSpPr>
        <p:spPr/>
        <p:txBody>
          <a:bodyPr/>
          <a:lstStyle/>
          <a:p>
            <a:r>
              <a:rPr lang="en-US" b="1" dirty="0"/>
              <a:t>Representation of Parties</a:t>
            </a:r>
          </a:p>
        </p:txBody>
      </p:sp>
      <p:sp>
        <p:nvSpPr>
          <p:cNvPr id="4" name="Content Placeholder 4">
            <a:extLst>
              <a:ext uri="{FF2B5EF4-FFF2-40B4-BE49-F238E27FC236}">
                <a16:creationId xmlns:a16="http://schemas.microsoft.com/office/drawing/2014/main" xmlns="" id="{AF6D25B6-25C9-490E-8155-D0160C9F2D4F}"/>
              </a:ext>
            </a:extLst>
          </p:cNvPr>
          <p:cNvSpPr>
            <a:spLocks noGrp="1"/>
          </p:cNvSpPr>
          <p:nvPr>
            <p:ph idx="1"/>
          </p:nvPr>
        </p:nvSpPr>
        <p:spPr>
          <a:xfrm>
            <a:off x="457200" y="1600200"/>
            <a:ext cx="7620000" cy="4800600"/>
          </a:xfrm>
        </p:spPr>
        <p:txBody>
          <a:bodyPr>
            <a:normAutofit/>
          </a:bodyPr>
          <a:lstStyle/>
          <a:p>
            <a:r>
              <a:rPr lang="en-US" sz="3200" dirty="0"/>
              <a:t>Parties have the right to be represented by attorneys or may represent themselves </a:t>
            </a:r>
            <a:r>
              <a:rPr lang="en-US" sz="3200" i="1" dirty="0"/>
              <a:t>(pro se).</a:t>
            </a:r>
            <a:r>
              <a:rPr lang="en-US" sz="3200" dirty="0"/>
              <a:t> </a:t>
            </a:r>
          </a:p>
          <a:p>
            <a:endParaRPr lang="en-US" sz="3200" dirty="0"/>
          </a:p>
          <a:p>
            <a:r>
              <a:rPr lang="en-US" sz="3200" dirty="0"/>
              <a:t>Whether parties have a right to be represented by a non-attorney (e.g., advocate) is determined under State law.</a:t>
            </a:r>
          </a:p>
          <a:p>
            <a:pPr marL="114300" indent="0">
              <a:buNone/>
            </a:pPr>
            <a:endParaRPr lang="en-US" sz="3200" b="1" dirty="0"/>
          </a:p>
        </p:txBody>
      </p:sp>
      <p:sp>
        <p:nvSpPr>
          <p:cNvPr id="6" name="Title 1">
            <a:extLst>
              <a:ext uri="{FF2B5EF4-FFF2-40B4-BE49-F238E27FC236}">
                <a16:creationId xmlns:a16="http://schemas.microsoft.com/office/drawing/2014/main" xmlns="" id="{5785E20A-88DC-4BAB-8475-64D6DA471187}"/>
              </a:ext>
            </a:extLst>
          </p:cNvPr>
          <p:cNvSpPr txBox="1">
            <a:spLocks/>
          </p:cNvSpPr>
          <p:nvPr/>
        </p:nvSpPr>
        <p:spPr>
          <a:xfrm>
            <a:off x="304800" y="5715000"/>
            <a:ext cx="78486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marL="114300" algn="r"/>
            <a:r>
              <a:rPr lang="en-US" sz="2400" b="1" dirty="0"/>
              <a:t>34 CFR 300.512(a)(1)</a:t>
            </a:r>
            <a:endParaRPr lang="en-US" sz="3600" b="1" dirty="0"/>
          </a:p>
        </p:txBody>
      </p:sp>
    </p:spTree>
    <p:extLst>
      <p:ext uri="{BB962C8B-B14F-4D97-AF65-F5344CB8AC3E}">
        <p14:creationId xmlns:p14="http://schemas.microsoft.com/office/powerpoint/2010/main" val="3367090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Due Process Complaints</a:t>
            </a:r>
            <a:endParaRPr lang="en-US" dirty="0"/>
          </a:p>
        </p:txBody>
      </p:sp>
      <p:sp>
        <p:nvSpPr>
          <p:cNvPr id="7" name="TextBox 6"/>
          <p:cNvSpPr txBox="1"/>
          <p:nvPr/>
        </p:nvSpPr>
        <p:spPr>
          <a:xfrm>
            <a:off x="552450" y="1143000"/>
            <a:ext cx="4629150" cy="584775"/>
          </a:xfrm>
          <a:prstGeom prst="rect">
            <a:avLst/>
          </a:prstGeom>
          <a:noFill/>
        </p:spPr>
        <p:txBody>
          <a:bodyPr wrap="square" rtlCol="0">
            <a:spAutoFit/>
          </a:bodyPr>
          <a:lstStyle/>
          <a:p>
            <a:r>
              <a:rPr lang="en-US" sz="3200" b="1" dirty="0"/>
              <a:t>Requests must include:</a:t>
            </a:r>
          </a:p>
        </p:txBody>
      </p:sp>
      <p:sp>
        <p:nvSpPr>
          <p:cNvPr id="6" name="Rectangle 5"/>
          <p:cNvSpPr/>
          <p:nvPr/>
        </p:nvSpPr>
        <p:spPr>
          <a:xfrm>
            <a:off x="457200" y="1727775"/>
            <a:ext cx="7924800" cy="4401205"/>
          </a:xfrm>
          <a:prstGeom prst="rect">
            <a:avLst/>
          </a:prstGeom>
        </p:spPr>
        <p:txBody>
          <a:bodyPr wrap="square">
            <a:spAutoFit/>
          </a:bodyPr>
          <a:lstStyle/>
          <a:p>
            <a:pPr marL="171450" indent="-171450">
              <a:buFont typeface="Arial" panose="020B0604020202020204" pitchFamily="34" charset="0"/>
              <a:buChar char="•"/>
            </a:pPr>
            <a:r>
              <a:rPr lang="en-US" sz="2800" dirty="0"/>
              <a:t> the name of the child</a:t>
            </a:r>
          </a:p>
          <a:p>
            <a:pPr marL="171450" indent="-171450">
              <a:buFont typeface="Arial" panose="020B0604020202020204" pitchFamily="34" charset="0"/>
              <a:buChar char="•"/>
            </a:pPr>
            <a:r>
              <a:rPr lang="en-US" sz="2800" dirty="0"/>
              <a:t> the address of the residence of the child</a:t>
            </a:r>
          </a:p>
          <a:p>
            <a:pPr marL="171450" indent="-171450">
              <a:buFont typeface="Arial" panose="020B0604020202020204" pitchFamily="34" charset="0"/>
              <a:buChar char="•"/>
            </a:pPr>
            <a:r>
              <a:rPr lang="en-US" sz="2800" dirty="0"/>
              <a:t> the name of the school the child is attending</a:t>
            </a:r>
          </a:p>
          <a:p>
            <a:pPr marL="171450" indent="-171450">
              <a:buFont typeface="Arial" panose="020B0604020202020204" pitchFamily="34" charset="0"/>
              <a:buChar char="•"/>
            </a:pPr>
            <a:r>
              <a:rPr lang="en-US" sz="2800" dirty="0"/>
              <a:t> in the case of a homeless youth, available contact  information for the child and the name of the school the child is attending</a:t>
            </a:r>
          </a:p>
          <a:p>
            <a:pPr marL="171450" indent="-171450">
              <a:buFont typeface="Arial" panose="020B0604020202020204" pitchFamily="34" charset="0"/>
              <a:buChar char="•"/>
            </a:pPr>
            <a:r>
              <a:rPr lang="en-US" sz="2800" dirty="0"/>
              <a:t> a description of the nature of the problem, including relevant facts</a:t>
            </a:r>
          </a:p>
          <a:p>
            <a:pPr marL="171450" indent="-171450">
              <a:buFont typeface="Arial" panose="020B0604020202020204" pitchFamily="34" charset="0"/>
              <a:buChar char="•"/>
            </a:pPr>
            <a:r>
              <a:rPr lang="en-US" sz="2800" dirty="0"/>
              <a:t>a proposed resolution of the problem to the extent known and available to the party at the time</a:t>
            </a:r>
            <a:endParaRPr lang="en-US" sz="2800" b="1" dirty="0"/>
          </a:p>
        </p:txBody>
      </p:sp>
      <p:sp>
        <p:nvSpPr>
          <p:cNvPr id="5" name="Title 1"/>
          <p:cNvSpPr txBox="1">
            <a:spLocks/>
          </p:cNvSpPr>
          <p:nvPr/>
        </p:nvSpPr>
        <p:spPr>
          <a:xfrm>
            <a:off x="457200" y="5715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300.508</a:t>
            </a:r>
            <a:endParaRPr lang="en-US" sz="2400" dirty="0"/>
          </a:p>
        </p:txBody>
      </p:sp>
    </p:spTree>
    <p:extLst>
      <p:ext uri="{BB962C8B-B14F-4D97-AF65-F5344CB8AC3E}">
        <p14:creationId xmlns:p14="http://schemas.microsoft.com/office/powerpoint/2010/main" val="1520057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 Forms</a:t>
            </a:r>
            <a:endParaRPr lang="en-US" dirty="0"/>
          </a:p>
        </p:txBody>
      </p:sp>
      <p:sp>
        <p:nvSpPr>
          <p:cNvPr id="6" name="Rectangle 5"/>
          <p:cNvSpPr/>
          <p:nvPr/>
        </p:nvSpPr>
        <p:spPr>
          <a:xfrm>
            <a:off x="486229" y="1221437"/>
            <a:ext cx="7924800" cy="5016758"/>
          </a:xfrm>
          <a:prstGeom prst="rect">
            <a:avLst/>
          </a:prstGeom>
        </p:spPr>
        <p:txBody>
          <a:bodyPr wrap="square">
            <a:spAutoFit/>
          </a:bodyPr>
          <a:lstStyle/>
          <a:p>
            <a:pPr marL="457200" indent="-457200">
              <a:buFont typeface="Arial" panose="020B0604020202020204" pitchFamily="34" charset="0"/>
              <a:buChar char="•"/>
            </a:pPr>
            <a:r>
              <a:rPr lang="en-US" sz="3200" dirty="0"/>
              <a:t>Each </a:t>
            </a:r>
            <a:r>
              <a:rPr kumimoji="0" lang="en-US" sz="2800" b="0" i="0" u="none" strike="noStrike" kern="1200" cap="none" spc="0" normalizeH="0" baseline="0" noProof="0" dirty="0">
                <a:ln>
                  <a:noFill/>
                </a:ln>
                <a:solidFill>
                  <a:srgbClr val="2F2B20"/>
                </a:solidFill>
                <a:effectLst/>
                <a:uLnTx/>
                <a:uFillTx/>
                <a:latin typeface="Calibri"/>
                <a:ea typeface="+mn-ea"/>
                <a:cs typeface="+mn-cs"/>
              </a:rPr>
              <a:t>S</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E</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A</a:t>
            </a:r>
            <a:r>
              <a:rPr lang="en-US" sz="3200" dirty="0"/>
              <a:t> must develop model forms to assist parents and other parties in filing a due process complaint in accordance with 34 CFR §300.507 and §300.508.</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The </a:t>
            </a:r>
            <a:r>
              <a:rPr kumimoji="0" lang="en-US" sz="2800" b="0" i="0" u="none" strike="noStrike" kern="1200" cap="none" spc="0" normalizeH="0" baseline="0" noProof="0" dirty="0">
                <a:ln>
                  <a:noFill/>
                </a:ln>
                <a:solidFill>
                  <a:srgbClr val="2F2B20"/>
                </a:solidFill>
                <a:effectLst/>
                <a:uLnTx/>
                <a:uFillTx/>
                <a:latin typeface="Calibri"/>
                <a:ea typeface="+mn-ea"/>
                <a:cs typeface="+mn-cs"/>
              </a:rPr>
              <a:t>S</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E</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A</a:t>
            </a:r>
            <a:r>
              <a:rPr lang="en-US" sz="3200" dirty="0"/>
              <a:t> or </a:t>
            </a:r>
            <a:r>
              <a:rPr kumimoji="0" lang="en-US" sz="2800" b="0" i="0" u="none" strike="noStrike" kern="1200" cap="none" spc="0" normalizeH="0" baseline="0" noProof="0" dirty="0">
                <a:ln>
                  <a:noFill/>
                </a:ln>
                <a:solidFill>
                  <a:srgbClr val="2F2B20"/>
                </a:solidFill>
                <a:effectLst/>
                <a:uLnTx/>
                <a:uFillTx/>
                <a:latin typeface="Calibri"/>
                <a:ea typeface="+mn-ea"/>
                <a:cs typeface="+mn-cs"/>
              </a:rPr>
              <a:t>L</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E</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A </a:t>
            </a:r>
            <a:r>
              <a:rPr lang="en-US" sz="3200" dirty="0"/>
              <a:t>, however, may not require the use of the model forms. </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States have the discretion whether to accept a due process complaint.</a:t>
            </a:r>
          </a:p>
        </p:txBody>
      </p:sp>
      <p:sp>
        <p:nvSpPr>
          <p:cNvPr id="5" name="Title 1"/>
          <p:cNvSpPr txBox="1">
            <a:spLocks/>
          </p:cNvSpPr>
          <p:nvPr/>
        </p:nvSpPr>
        <p:spPr>
          <a:xfrm>
            <a:off x="457200" y="5715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300.509</a:t>
            </a:r>
            <a:endParaRPr lang="en-US" sz="2400" dirty="0"/>
          </a:p>
        </p:txBody>
      </p:sp>
    </p:spTree>
    <p:extLst>
      <p:ext uri="{BB962C8B-B14F-4D97-AF65-F5344CB8AC3E}">
        <p14:creationId xmlns:p14="http://schemas.microsoft.com/office/powerpoint/2010/main" val="4103991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oman is explaining something to the man and woman on each side of her as they focus on some documents on the table. They are dressed in business attire."/>
          <p:cNvPicPr>
            <a:picLocks noChangeAspect="1"/>
          </p:cNvPicPr>
          <p:nvPr/>
        </p:nvPicPr>
        <p:blipFill rotWithShape="1">
          <a:blip r:embed="rId3">
            <a:extLst>
              <a:ext uri="{28A0092B-C50C-407E-A947-70E740481C1C}">
                <a14:useLocalDpi xmlns:a14="http://schemas.microsoft.com/office/drawing/2010/main" val="0"/>
              </a:ext>
            </a:extLst>
          </a:blip>
          <a:srcRect l="6250" r="2625"/>
          <a:stretch/>
        </p:blipFill>
        <p:spPr>
          <a:xfrm>
            <a:off x="226221" y="1828800"/>
            <a:ext cx="4193379" cy="3065941"/>
          </a:xfrm>
          <a:prstGeom prst="rect">
            <a:avLst/>
          </a:prstGeom>
          <a:ln w="38100" cap="sq">
            <a:solidFill>
              <a:schemeClr val="tx2">
                <a:lumMod val="75000"/>
              </a:schemeClr>
            </a:solidFill>
            <a:prstDash val="solid"/>
            <a:miter lim="800000"/>
          </a:ln>
          <a:effectLst>
            <a:outerShdw blurRad="50800" dist="38100" dir="2700000" algn="tl" rotWithShape="0">
              <a:srgbClr val="000000">
                <a:alpha val="43000"/>
              </a:srgbClr>
            </a:outerShdw>
          </a:effectLst>
        </p:spPr>
      </p:pic>
      <p:sp>
        <p:nvSpPr>
          <p:cNvPr id="2" name="Title 1"/>
          <p:cNvSpPr>
            <a:spLocks noGrp="1"/>
          </p:cNvSpPr>
          <p:nvPr>
            <p:ph type="title"/>
          </p:nvPr>
        </p:nvSpPr>
        <p:spPr/>
        <p:txBody>
          <a:bodyPr/>
          <a:lstStyle/>
          <a:p>
            <a:r>
              <a:rPr lang="en-US" b="1" dirty="0"/>
              <a:t>Distribution of Complaint</a:t>
            </a:r>
            <a:endParaRPr lang="en-US" dirty="0"/>
          </a:p>
        </p:txBody>
      </p:sp>
      <p:sp>
        <p:nvSpPr>
          <p:cNvPr id="6" name="Rectangle 5"/>
          <p:cNvSpPr/>
          <p:nvPr/>
        </p:nvSpPr>
        <p:spPr>
          <a:xfrm>
            <a:off x="4724400" y="1727775"/>
            <a:ext cx="3657600" cy="4893647"/>
          </a:xfrm>
          <a:prstGeom prst="rect">
            <a:avLst/>
          </a:prstGeom>
        </p:spPr>
        <p:txBody>
          <a:bodyPr wrap="square">
            <a:spAutoFit/>
          </a:bodyPr>
          <a:lstStyle/>
          <a:p>
            <a:r>
              <a:rPr lang="en-US" sz="2800" dirty="0"/>
              <a:t>The party filing the due process complaint, or the attorney representing the party, must forward a copy of the complaint to the other party and to the  </a:t>
            </a:r>
            <a:r>
              <a:rPr kumimoji="0" lang="en-US" sz="2800" b="0" i="0" u="none" strike="noStrike" kern="1200" cap="none" spc="0" normalizeH="0" baseline="0" noProof="0" dirty="0">
                <a:ln>
                  <a:noFill/>
                </a:ln>
                <a:solidFill>
                  <a:srgbClr val="2F2B20"/>
                </a:solidFill>
                <a:effectLst/>
                <a:uLnTx/>
                <a:uFillTx/>
                <a:latin typeface="Calibri"/>
                <a:ea typeface="+mn-ea"/>
                <a:cs typeface="+mn-cs"/>
              </a:rPr>
              <a:t>S</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E</a:t>
            </a:r>
            <a:r>
              <a:rPr kumimoji="0" lang="en-US" sz="200" b="0" i="0" u="none" strike="noStrike" kern="1200" cap="none" spc="0" normalizeH="0" baseline="0" noProof="0" dirty="0">
                <a:ln>
                  <a:noFill/>
                </a:ln>
                <a:solidFill>
                  <a:srgbClr val="2F2B20"/>
                </a:solidFill>
                <a:effectLst/>
                <a:uLnTx/>
                <a:uFillTx/>
                <a:latin typeface="Calibri"/>
                <a:ea typeface="+mn-ea"/>
                <a:cs typeface="+mn-cs"/>
              </a:rPr>
              <a:t> </a:t>
            </a:r>
            <a:r>
              <a:rPr kumimoji="0" lang="en-US" sz="2800" b="0" i="0" u="none" strike="noStrike" kern="1200" cap="none" spc="0" normalizeH="0" baseline="0" noProof="0" dirty="0">
                <a:ln>
                  <a:noFill/>
                </a:ln>
                <a:solidFill>
                  <a:srgbClr val="2F2B20"/>
                </a:solidFill>
                <a:effectLst/>
                <a:uLnTx/>
                <a:uFillTx/>
                <a:latin typeface="Calibri"/>
                <a:ea typeface="+mn-ea"/>
                <a:cs typeface="+mn-cs"/>
              </a:rPr>
              <a:t>A</a:t>
            </a:r>
            <a:r>
              <a:rPr lang="en-US" sz="2800" dirty="0"/>
              <a:t> </a:t>
            </a:r>
          </a:p>
          <a:p>
            <a:endParaRPr lang="en-US" sz="3200" dirty="0"/>
          </a:p>
          <a:p>
            <a:endParaRPr lang="en-US" sz="2800" dirty="0"/>
          </a:p>
          <a:p>
            <a:endParaRPr lang="en-US" sz="2800" b="1" dirty="0"/>
          </a:p>
        </p:txBody>
      </p:sp>
      <p:sp>
        <p:nvSpPr>
          <p:cNvPr id="5" name="Title 1"/>
          <p:cNvSpPr txBox="1">
            <a:spLocks/>
          </p:cNvSpPr>
          <p:nvPr/>
        </p:nvSpPr>
        <p:spPr>
          <a:xfrm>
            <a:off x="457200" y="5715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2400" b="1" dirty="0"/>
              <a:t>34 CFR § 300.508</a:t>
            </a:r>
            <a:endParaRPr lang="en-US" sz="2400" dirty="0"/>
          </a:p>
        </p:txBody>
      </p:sp>
    </p:spTree>
    <p:extLst>
      <p:ext uri="{BB962C8B-B14F-4D97-AF65-F5344CB8AC3E}">
        <p14:creationId xmlns:p14="http://schemas.microsoft.com/office/powerpoint/2010/main" val="16398121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E45D93EE09FE48B755B103E8699EE0" ma:contentTypeVersion="13" ma:contentTypeDescription="Create a new document." ma:contentTypeScope="" ma:versionID="a192d306c77b8468829b8b6d45c15017">
  <xsd:schema xmlns:xsd="http://www.w3.org/2001/XMLSchema" xmlns:xs="http://www.w3.org/2001/XMLSchema" xmlns:p="http://schemas.microsoft.com/office/2006/metadata/properties" xmlns:ns2="db903174-bb1c-4609-9d70-465268ead536" xmlns:ns3="d0cbbd92-a969-402e-8621-447322a11182" targetNamespace="http://schemas.microsoft.com/office/2006/metadata/properties" ma:root="true" ma:fieldsID="44d547e8c8d6839c9accfb4262c154d3" ns2:_="" ns3:_="">
    <xsd:import namespace="db903174-bb1c-4609-9d70-465268ead536"/>
    <xsd:import namespace="d0cbbd92-a969-402e-8621-447322a1118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903174-bb1c-4609-9d70-465268ead5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cbbd92-a969-402e-8621-447322a1118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FDF732F-667C-41F0-AA9A-2B853819E19D}"/>
</file>

<file path=customXml/itemProps2.xml><?xml version="1.0" encoding="utf-8"?>
<ds:datastoreItem xmlns:ds="http://schemas.openxmlformats.org/officeDocument/2006/customXml" ds:itemID="{F838A146-221E-4714-97D9-9B26A7A078D2}"/>
</file>

<file path=customXml/itemProps3.xml><?xml version="1.0" encoding="utf-8"?>
<ds:datastoreItem xmlns:ds="http://schemas.openxmlformats.org/officeDocument/2006/customXml" ds:itemID="{B603CEAF-1EB9-40D4-A503-86FFCC0176FE}"/>
</file>

<file path=docProps/app.xml><?xml version="1.0" encoding="utf-8"?>
<Properties xmlns="http://schemas.openxmlformats.org/officeDocument/2006/extended-properties" xmlns:vt="http://schemas.openxmlformats.org/officeDocument/2006/docPropsVTypes">
  <Template>Adjacency</Template>
  <TotalTime>17293</TotalTime>
  <Words>3599</Words>
  <Application>Microsoft Office PowerPoint</Application>
  <PresentationFormat>On-screen Show (4:3)</PresentationFormat>
  <Paragraphs>233</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Adjacency</vt:lpstr>
      <vt:lpstr>I D E A Due Process Complaints and Hearings</vt:lpstr>
      <vt:lpstr>Disclaimer</vt:lpstr>
      <vt:lpstr> Requesting A Due Process Hearing </vt:lpstr>
      <vt:lpstr>Statute of Limitations</vt:lpstr>
      <vt:lpstr>Who can File</vt:lpstr>
      <vt:lpstr>Representation of Parties</vt:lpstr>
      <vt:lpstr>Due Process Complaints</vt:lpstr>
      <vt:lpstr>Model Forms</vt:lpstr>
      <vt:lpstr>Distribution of Complaint</vt:lpstr>
      <vt:lpstr>Stay Put</vt:lpstr>
      <vt:lpstr>Sufficiency of Complaint</vt:lpstr>
      <vt:lpstr>Resolution Period and Resolution Meeting </vt:lpstr>
      <vt:lpstr>Mediation</vt:lpstr>
      <vt:lpstr>Timeline</vt:lpstr>
      <vt:lpstr>Hearing Officer Qualifications</vt:lpstr>
      <vt:lpstr>Hearing Officer Impartiality</vt:lpstr>
      <vt:lpstr>Hearing Decisions</vt:lpstr>
      <vt:lpstr>FAPE Decisions</vt:lpstr>
      <vt:lpstr>Making Decisions Public</vt:lpstr>
      <vt:lpstr>One-tiered and Two-tiered Due Process Systems </vt:lpstr>
      <vt:lpstr>Appealing Decisions</vt:lpstr>
      <vt:lpstr>Enforcing Hearing Decisions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 Mediation</dc:title>
  <dc:creator>Melanie Reese</dc:creator>
  <cp:lastModifiedBy>Kelly Rauscher</cp:lastModifiedBy>
  <cp:revision>216</cp:revision>
  <dcterms:created xsi:type="dcterms:W3CDTF">2019-01-03T23:26:09Z</dcterms:created>
  <dcterms:modified xsi:type="dcterms:W3CDTF">2021-10-18T03:20:34Z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0x01010090E45D93EE09FE48B755B103E8699EE0</vt:lpwstr>
  </property>
</Properties>
</file>